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4"/>
  </p:notesMasterIdLst>
  <p:sldIdLst>
    <p:sldId id="256" r:id="rId2"/>
    <p:sldId id="257" r:id="rId3"/>
    <p:sldId id="313" r:id="rId4"/>
    <p:sldId id="309" r:id="rId5"/>
    <p:sldId id="310" r:id="rId6"/>
    <p:sldId id="316" r:id="rId7"/>
    <p:sldId id="261" r:id="rId8"/>
    <p:sldId id="311" r:id="rId9"/>
    <p:sldId id="296" r:id="rId10"/>
    <p:sldId id="297" r:id="rId11"/>
    <p:sldId id="312" r:id="rId12"/>
    <p:sldId id="298" r:id="rId13"/>
    <p:sldId id="304" r:id="rId14"/>
    <p:sldId id="305" r:id="rId15"/>
    <p:sldId id="306" r:id="rId16"/>
    <p:sldId id="307" r:id="rId17"/>
    <p:sldId id="308" r:id="rId18"/>
    <p:sldId id="314" r:id="rId19"/>
    <p:sldId id="299" r:id="rId20"/>
    <p:sldId id="301" r:id="rId21"/>
    <p:sldId id="303" r:id="rId22"/>
    <p:sldId id="315" r:id="rId23"/>
  </p:sldIdLst>
  <p:sldSz cx="9144000" cy="5143500" type="screen16x9"/>
  <p:notesSz cx="6858000" cy="9144000"/>
  <p:embeddedFontLst>
    <p:embeddedFont>
      <p:font typeface="Josefin Sans Thin" pitchFamily="2" charset="77"/>
      <p:regular r:id="rId25"/>
      <p:bold r:id="rId26"/>
      <p:italic r:id="rId27"/>
      <p:boldItalic r:id="rId28"/>
    </p:embeddedFont>
    <p:embeddedFont>
      <p:font typeface="Livvic" pitchFamily="2" charset="77"/>
      <p:regular r:id="rId29"/>
      <p:bold r:id="rId30"/>
      <p:italic r:id="rId31"/>
      <p:boldItalic r:id="rId32"/>
    </p:embeddedFont>
    <p:embeddedFont>
      <p:font typeface="Prata" pitchFamily="2" charset="77"/>
      <p:regular r:id="rId33"/>
    </p:embeddedFont>
    <p:embeddedFont>
      <p:font typeface="Raleway Thin" pitchFamily="2" charset="77"/>
      <p:regular r:id="rId34"/>
      <p:bold r:id="rId35"/>
      <p:italic r:id="rId36"/>
      <p:boldItalic r:id="rId37"/>
    </p:embeddedFont>
    <p:embeddedFont>
      <p:font typeface="Roboto Slab Regular" pitchFamily="2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61">
          <p15:clr>
            <a:srgbClr val="9AA0A6"/>
          </p15:clr>
        </p15:guide>
        <p15:guide id="2" pos="5302">
          <p15:clr>
            <a:srgbClr val="9AA0A6"/>
          </p15:clr>
        </p15:guide>
        <p15:guide id="3" orient="horz" pos="535">
          <p15:clr>
            <a:srgbClr val="9AA0A6"/>
          </p15:clr>
        </p15:guide>
        <p15:guide id="4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9D68B1-07E7-4941-9475-C308AFD0C05D}">
  <a:tblStyle styleId="{779D68B1-07E7-4941-9475-C308AFD0C0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759"/>
    <p:restoredTop sz="94663"/>
  </p:normalViewPr>
  <p:slideViewPr>
    <p:cSldViewPr snapToGrid="0">
      <p:cViewPr varScale="1">
        <p:scale>
          <a:sx n="26" d="100"/>
          <a:sy n="26" d="100"/>
        </p:scale>
        <p:origin x="216" y="2296"/>
      </p:cViewPr>
      <p:guideLst>
        <p:guide pos="461"/>
        <p:guide pos="5302"/>
        <p:guide orient="horz" pos="53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3" d="100"/>
        <a:sy n="1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cc3015352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cc3015352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0c1df8b9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0c1df8b9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682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0c1df8b9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0c1df8b9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619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0c1df8b9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0c1df8b9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912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cc3015352_1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cc3015352_1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7804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6b20e2230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6b20e2230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6127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6b20e2230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6b20e2230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6371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ecdc0b7f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ecdc0b7f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128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6b20e2230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6b20e2230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652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914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74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153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462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6b20e2230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6b20e2230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250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6b20e2230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6b20e2230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002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0c1df8b9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0c1df8b9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87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66E5C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72439" y="-456061"/>
            <a:ext cx="10088872" cy="6055617"/>
            <a:chOff x="-472426" y="-456061"/>
            <a:chExt cx="10088872" cy="6055617"/>
          </a:xfrm>
        </p:grpSpPr>
        <p:pic>
          <p:nvPicPr>
            <p:cNvPr id="10" name="Google Shape;10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472426" y="-456061"/>
              <a:ext cx="3727149" cy="3842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5889297" y="1757282"/>
              <a:ext cx="3727149" cy="38422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553600" y="2804409"/>
            <a:ext cx="4036800" cy="3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2EB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FF2EB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75050" y="2070888"/>
            <a:ext cx="69939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 b="0">
                <a:solidFill>
                  <a:srgbClr val="FFF2E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ctrTitle"/>
          </p:nvPr>
        </p:nvSpPr>
        <p:spPr>
          <a:xfrm>
            <a:off x="1234097" y="2030950"/>
            <a:ext cx="237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726600" y="906400"/>
            <a:ext cx="2883900" cy="11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 idx="2"/>
          </p:nvPr>
        </p:nvSpPr>
        <p:spPr>
          <a:xfrm>
            <a:off x="5533500" y="2855125"/>
            <a:ext cx="237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3"/>
          </p:nvPr>
        </p:nvSpPr>
        <p:spPr>
          <a:xfrm>
            <a:off x="5533500" y="3475130"/>
            <a:ext cx="2883900" cy="10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936044" y="3541327"/>
            <a:ext cx="30972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2"/>
          </p:nvPr>
        </p:nvSpPr>
        <p:spPr>
          <a:xfrm>
            <a:off x="1503794" y="3163917"/>
            <a:ext cx="1961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Prata"/>
                <a:ea typeface="Prata"/>
                <a:cs typeface="Prata"/>
                <a:sym typeface="Pr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Prata"/>
                <a:ea typeface="Prata"/>
                <a:cs typeface="Prata"/>
                <a:sym typeface="Pra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Prata"/>
                <a:ea typeface="Prata"/>
                <a:cs typeface="Prata"/>
                <a:sym typeface="Pra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Prata"/>
                <a:ea typeface="Prata"/>
                <a:cs typeface="Prata"/>
                <a:sym typeface="Pra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Prata"/>
                <a:ea typeface="Prata"/>
                <a:cs typeface="Prata"/>
                <a:sym typeface="Pra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Prata"/>
                <a:ea typeface="Prata"/>
                <a:cs typeface="Prata"/>
                <a:sym typeface="Pra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Prata"/>
                <a:ea typeface="Prata"/>
                <a:cs typeface="Prata"/>
                <a:sym typeface="Pra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Prata"/>
                <a:ea typeface="Prata"/>
                <a:cs typeface="Prata"/>
                <a:sym typeface="Pra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1151700" y="541750"/>
            <a:ext cx="6840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3"/>
          </p:nvPr>
        </p:nvSpPr>
        <p:spPr>
          <a:xfrm>
            <a:off x="5110744" y="3541327"/>
            <a:ext cx="30972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5678494" y="3163917"/>
            <a:ext cx="1961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Prata"/>
                <a:ea typeface="Prata"/>
                <a:cs typeface="Prata"/>
                <a:sym typeface="Pr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Prata"/>
                <a:ea typeface="Prata"/>
                <a:cs typeface="Prata"/>
                <a:sym typeface="Pra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Prata"/>
                <a:ea typeface="Prata"/>
                <a:cs typeface="Prata"/>
                <a:sym typeface="Pra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Prata"/>
                <a:ea typeface="Prata"/>
                <a:cs typeface="Prata"/>
                <a:sym typeface="Pra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Prata"/>
                <a:ea typeface="Prata"/>
                <a:cs typeface="Prata"/>
                <a:sym typeface="Pra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Prata"/>
                <a:ea typeface="Prata"/>
                <a:cs typeface="Prata"/>
                <a:sym typeface="Pra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Prata"/>
                <a:ea typeface="Prata"/>
                <a:cs typeface="Prata"/>
                <a:sym typeface="Pra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Prata"/>
                <a:ea typeface="Prata"/>
                <a:cs typeface="Prata"/>
                <a:sym typeface="Pra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54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098500" y="2150850"/>
            <a:ext cx="694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 flipH="1">
            <a:off x="930575" y="2315900"/>
            <a:ext cx="3037200" cy="11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30578" y="1662706"/>
            <a:ext cx="30372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ctrTitle"/>
          </p:nvPr>
        </p:nvSpPr>
        <p:spPr>
          <a:xfrm>
            <a:off x="1151700" y="541750"/>
            <a:ext cx="6840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C66E5C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1336325" y="2893625"/>
            <a:ext cx="6471300" cy="8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rgbClr val="FFF2E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2549400" y="3657075"/>
            <a:ext cx="40452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solidFill>
                  <a:srgbClr val="FFF2E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C66E5C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ctrTitle"/>
          </p:nvPr>
        </p:nvSpPr>
        <p:spPr>
          <a:xfrm>
            <a:off x="3134250" y="3368513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00">
                <a:solidFill>
                  <a:srgbClr val="FFF2E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ubTitle" idx="1"/>
          </p:nvPr>
        </p:nvSpPr>
        <p:spPr>
          <a:xfrm>
            <a:off x="1754500" y="2128775"/>
            <a:ext cx="5634900" cy="95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2E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2E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2E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2E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2E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2E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2E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2E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2E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452800" y="1739475"/>
            <a:ext cx="5964600" cy="12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72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subTitle" idx="1"/>
          </p:nvPr>
        </p:nvSpPr>
        <p:spPr>
          <a:xfrm>
            <a:off x="3552300" y="2955075"/>
            <a:ext cx="48651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726600" y="1331600"/>
            <a:ext cx="6388200" cy="33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151700" y="541750"/>
            <a:ext cx="6840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1151700" y="541750"/>
            <a:ext cx="6840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400"/>
              <a:buNone/>
              <a:defRPr sz="1800" b="0">
                <a:solidFill>
                  <a:srgbClr val="C66E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 idx="2" hasCustomPrompt="1"/>
          </p:nvPr>
        </p:nvSpPr>
        <p:spPr>
          <a:xfrm>
            <a:off x="4655175" y="3335975"/>
            <a:ext cx="34563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5292375" y="3897525"/>
            <a:ext cx="28191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 idx="3" hasCustomPrompt="1"/>
          </p:nvPr>
        </p:nvSpPr>
        <p:spPr>
          <a:xfrm>
            <a:off x="4655175" y="1691575"/>
            <a:ext cx="34563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4"/>
          </p:nvPr>
        </p:nvSpPr>
        <p:spPr>
          <a:xfrm>
            <a:off x="5292375" y="2253125"/>
            <a:ext cx="28191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585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C66E5C"/>
              </a:buClr>
              <a:buSzPts val="2800"/>
              <a:buFont typeface="Prata"/>
              <a:buNone/>
              <a:defRPr sz="280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858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 Thin"/>
              <a:buChar char="●"/>
              <a:defRPr sz="1800"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○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■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●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○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■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●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Thin"/>
              <a:buChar char="○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aleway Thin"/>
              <a:buChar char="■"/>
              <a:defRPr>
                <a:solidFill>
                  <a:schemeClr val="l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6" r:id="rId6"/>
    <p:sldLayoutId id="2147483657" r:id="rId7"/>
    <p:sldLayoutId id="2147483659" r:id="rId8"/>
    <p:sldLayoutId id="2147483662" r:id="rId9"/>
    <p:sldLayoutId id="2147483664" r:id="rId10"/>
    <p:sldLayoutId id="2147483666" r:id="rId11"/>
    <p:sldLayoutId id="2147483667" r:id="rId12"/>
    <p:sldLayoutId id="2147483668" r:id="rId13"/>
    <p:sldLayoutId id="214748367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6E5C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5CB59-B722-9E47-83D3-B6B605C44931}"/>
              </a:ext>
            </a:extLst>
          </p:cNvPr>
          <p:cNvSpPr txBox="1"/>
          <p:nvPr/>
        </p:nvSpPr>
        <p:spPr>
          <a:xfrm>
            <a:off x="1075050" y="3788567"/>
            <a:ext cx="49255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2EB"/>
                </a:solidFill>
                <a:latin typeface="Raleway Thin"/>
                <a:sym typeface="Josefin Sans Thin"/>
              </a:rPr>
              <a:t>Председатель:  Юрий Иванович Трофимов</a:t>
            </a:r>
          </a:p>
          <a:p>
            <a:r>
              <a:rPr lang="ru-RU" dirty="0">
                <a:solidFill>
                  <a:srgbClr val="FFF2EB"/>
                </a:solidFill>
                <a:latin typeface="Raleway Thin"/>
                <a:sym typeface="Josefin Sans Thin"/>
              </a:rPr>
              <a:t>Заместитель председателя: Дарья </a:t>
            </a:r>
            <a:r>
              <a:rPr lang="ru-RU" dirty="0" err="1">
                <a:solidFill>
                  <a:srgbClr val="FFF2EB"/>
                </a:solidFill>
                <a:latin typeface="Raleway Thin"/>
                <a:sym typeface="Josefin Sans Thin"/>
              </a:rPr>
              <a:t>Краснякова</a:t>
            </a:r>
            <a:endParaRPr lang="ru-RU" dirty="0">
              <a:solidFill>
                <a:srgbClr val="FFF2EB"/>
              </a:solidFill>
              <a:latin typeface="Raleway Thin"/>
              <a:sym typeface="Josefin Sans Thin"/>
            </a:endParaRPr>
          </a:p>
          <a:p>
            <a:r>
              <a:rPr lang="ru-RU" dirty="0">
                <a:solidFill>
                  <a:srgbClr val="FFF2EB"/>
                </a:solidFill>
                <a:latin typeface="Raleway Thin"/>
                <a:sym typeface="Josefin Sans Thin"/>
              </a:rPr>
              <a:t>Председатель собрания: Алексей Кузнецов</a:t>
            </a:r>
          </a:p>
          <a:p>
            <a:r>
              <a:rPr lang="ru-RU" dirty="0">
                <a:solidFill>
                  <a:srgbClr val="FFF2EB"/>
                </a:solidFill>
                <a:latin typeface="Raleway Thin"/>
                <a:sym typeface="Josefin Sans Thin"/>
              </a:rPr>
              <a:t>Модератор собрания: Денис Бурчаков</a:t>
            </a:r>
          </a:p>
          <a:p>
            <a:r>
              <a:rPr lang="ru-RU" dirty="0">
                <a:solidFill>
                  <a:srgbClr val="FFF2EB"/>
                </a:solidFill>
                <a:latin typeface="Raleway Thin"/>
                <a:sym typeface="Josefin Sans Thin"/>
              </a:rPr>
              <a:t>Секретарь собрания: Виталий </a:t>
            </a:r>
            <a:r>
              <a:rPr lang="ru-RU" dirty="0" err="1">
                <a:solidFill>
                  <a:srgbClr val="FFF2EB"/>
                </a:solidFill>
                <a:latin typeface="Raleway Thin"/>
                <a:sym typeface="Josefin Sans Thin"/>
              </a:rPr>
              <a:t>Фарниев</a:t>
            </a:r>
            <a:endParaRPr lang="ru-RU" dirty="0">
              <a:solidFill>
                <a:srgbClr val="FFF2EB"/>
              </a:solidFill>
              <a:latin typeface="Raleway Thin"/>
              <a:sym typeface="Josefin Sans Thin"/>
            </a:endParaRPr>
          </a:p>
        </p:txBody>
      </p:sp>
      <p:sp>
        <p:nvSpPr>
          <p:cNvPr id="111" name="Google Shape;111;p25"/>
          <p:cNvSpPr txBox="1">
            <a:spLocks noGrp="1"/>
          </p:cNvSpPr>
          <p:nvPr>
            <p:ph type="subTitle" idx="1"/>
          </p:nvPr>
        </p:nvSpPr>
        <p:spPr>
          <a:xfrm>
            <a:off x="2553600" y="2804409"/>
            <a:ext cx="4036800" cy="3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latin typeface="Raleway Thin"/>
                <a:ea typeface="Raleway Thin"/>
                <a:cs typeface="Raleway Thin"/>
                <a:sym typeface="Raleway Thin"/>
              </a:rPr>
              <a:t>28 Ноября 2020</a:t>
            </a:r>
            <a:endParaRPr dirty="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12" name="Google Shape;112;p25"/>
          <p:cNvSpPr txBox="1">
            <a:spLocks noGrp="1"/>
          </p:cNvSpPr>
          <p:nvPr>
            <p:ph type="ctrTitle"/>
          </p:nvPr>
        </p:nvSpPr>
        <p:spPr>
          <a:xfrm>
            <a:off x="1075050" y="2070888"/>
            <a:ext cx="69939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Собрание </a:t>
            </a:r>
            <a:br>
              <a:rPr lang="ru-RU" dirty="0"/>
            </a:br>
            <a:r>
              <a:rPr lang="ru-RU" dirty="0"/>
              <a:t>СНТ Астра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4"/>
          <p:cNvSpPr txBox="1">
            <a:spLocks noGrp="1"/>
          </p:cNvSpPr>
          <p:nvPr>
            <p:ph type="ctrTitle"/>
          </p:nvPr>
        </p:nvSpPr>
        <p:spPr>
          <a:xfrm>
            <a:off x="644656" y="406529"/>
            <a:ext cx="6840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КАНАЛЫ КОММУНИКАЦИИ</a:t>
            </a:r>
          </a:p>
        </p:txBody>
      </p:sp>
      <p:sp>
        <p:nvSpPr>
          <p:cNvPr id="484" name="Google Shape;484;p44"/>
          <p:cNvSpPr txBox="1"/>
          <p:nvPr/>
        </p:nvSpPr>
        <p:spPr>
          <a:xfrm>
            <a:off x="402123" y="2354665"/>
            <a:ext cx="3116700" cy="9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br>
              <a:rPr lang="en" dirty="0">
                <a:solidFill>
                  <a:srgbClr val="482400"/>
                </a:solidFill>
                <a:latin typeface="Raleway Thin"/>
                <a:ea typeface="Raleway Thin"/>
                <a:cs typeface="Raleway Thin"/>
                <a:sym typeface="Raleway Thin"/>
              </a:rPr>
            </a:br>
            <a:r>
              <a:rPr lang="ru-RU" dirty="0">
                <a:solidFill>
                  <a:srgbClr val="482400"/>
                </a:solidFill>
                <a:latin typeface="Raleway Thin"/>
                <a:ea typeface="Raleway Thin"/>
                <a:cs typeface="Raleway Thin"/>
                <a:sym typeface="Raleway Thin"/>
              </a:rPr>
              <a:t>Группа в </a:t>
            </a:r>
            <a:r>
              <a:rPr lang="en-US" dirty="0">
                <a:solidFill>
                  <a:srgbClr val="482400"/>
                </a:solidFill>
                <a:latin typeface="Raleway Thin"/>
                <a:ea typeface="Raleway Thin"/>
                <a:cs typeface="Raleway Thin"/>
                <a:sym typeface="Raleway Thin"/>
              </a:rPr>
              <a:t>WhatsApp</a:t>
            </a:r>
            <a:endParaRPr lang="ru-RU" dirty="0">
              <a:solidFill>
                <a:srgbClr val="482400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solidFill>
                  <a:srgbClr val="482400"/>
                </a:solidFill>
                <a:latin typeface="Raleway Thin"/>
                <a:ea typeface="Raleway Thin"/>
                <a:cs typeface="Raleway Thin"/>
                <a:sym typeface="Raleway Thin"/>
              </a:rPr>
              <a:t>Создана в апреле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solidFill>
                  <a:srgbClr val="482400"/>
                </a:solidFill>
                <a:latin typeface="Raleway Thin"/>
                <a:ea typeface="Raleway Thin"/>
                <a:cs typeface="Raleway Thin"/>
                <a:sym typeface="Raleway Thin"/>
              </a:rPr>
              <a:t>Сейчас 76 участников</a:t>
            </a:r>
            <a:endParaRPr dirty="0">
              <a:solidFill>
                <a:srgbClr val="4824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0" name="Google Shape;484;p44">
            <a:extLst>
              <a:ext uri="{FF2B5EF4-FFF2-40B4-BE49-F238E27FC236}">
                <a16:creationId xmlns:a16="http://schemas.microsoft.com/office/drawing/2014/main" id="{16D39530-AE2C-7A44-AFB2-852056BA2D33}"/>
              </a:ext>
            </a:extLst>
          </p:cNvPr>
          <p:cNvSpPr txBox="1"/>
          <p:nvPr/>
        </p:nvSpPr>
        <p:spPr>
          <a:xfrm>
            <a:off x="5137414" y="2661557"/>
            <a:ext cx="3116700" cy="9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solidFill>
                  <a:srgbClr val="482400"/>
                </a:solidFill>
                <a:latin typeface="Raleway Thin"/>
                <a:ea typeface="Raleway Thin"/>
                <a:cs typeface="Raleway Thin"/>
                <a:sym typeface="Raleway Thin"/>
              </a:rPr>
              <a:t>Сайт СНТ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solidFill>
                  <a:srgbClr val="482400"/>
                </a:solidFill>
                <a:latin typeface="Raleway Thin"/>
                <a:ea typeface="Raleway Thin"/>
                <a:cs typeface="Raleway Thin"/>
                <a:sym typeface="Raleway Thin"/>
              </a:rPr>
              <a:t>Создан в августе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solidFill>
                  <a:srgbClr val="482400"/>
                </a:solidFill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endParaRPr dirty="0">
              <a:solidFill>
                <a:srgbClr val="4824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C5D627-8827-2D47-90F5-49DF3FD83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849" y="1358615"/>
            <a:ext cx="1552279" cy="32095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2B9FC4-3593-0648-9A07-F966A76382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22"/>
          <a:stretch/>
        </p:blipFill>
        <p:spPr>
          <a:xfrm>
            <a:off x="3052783" y="1358615"/>
            <a:ext cx="1554850" cy="32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97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011F6E5-1ECC-424E-8CFE-B2566C5EA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530728" y="2955472"/>
            <a:ext cx="6082543" cy="721271"/>
          </a:xfrm>
        </p:spPr>
        <p:txBody>
          <a:bodyPr/>
          <a:lstStyle/>
          <a:p>
            <a:pPr algn="ctr"/>
            <a:r>
              <a:rPr lang="ru-RU" sz="1800" dirty="0"/>
              <a:t>Сколько у нас должно быть денег </a:t>
            </a:r>
          </a:p>
          <a:p>
            <a:pPr algn="ctr"/>
            <a:r>
              <a:rPr lang="ru-RU" sz="1800" dirty="0"/>
              <a:t>и как сделать, чтобы стало больше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4CE51D-2CF4-AC48-B15E-A8128D4B5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605" y="1834156"/>
            <a:ext cx="6082543" cy="528600"/>
          </a:xfrm>
        </p:spPr>
        <p:txBody>
          <a:bodyPr/>
          <a:lstStyle/>
          <a:p>
            <a:pPr algn="ctr"/>
            <a:r>
              <a:rPr lang="ru-RU" sz="2800" dirty="0"/>
              <a:t>Бюджет СНТ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3687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ctrTitle"/>
          </p:nvPr>
        </p:nvSpPr>
        <p:spPr>
          <a:xfrm>
            <a:off x="1151700" y="541750"/>
            <a:ext cx="6840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БЮДЖЕТ</a:t>
            </a:r>
            <a:endParaRPr dirty="0"/>
          </a:p>
        </p:txBody>
      </p:sp>
      <p:sp>
        <p:nvSpPr>
          <p:cNvPr id="214" name="Google Shape;214;p34"/>
          <p:cNvSpPr txBox="1">
            <a:spLocks noGrp="1"/>
          </p:cNvSpPr>
          <p:nvPr>
            <p:ph type="title" idx="2"/>
          </p:nvPr>
        </p:nvSpPr>
        <p:spPr>
          <a:xfrm>
            <a:off x="2832499" y="2184675"/>
            <a:ext cx="34563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1</a:t>
            </a:r>
            <a:r>
              <a:rPr lang="en" dirty="0"/>
              <a:t>,</a:t>
            </a:r>
            <a:r>
              <a:rPr lang="ru-RU" dirty="0"/>
              <a:t>556</a:t>
            </a:r>
            <a:r>
              <a:rPr lang="en" dirty="0"/>
              <a:t>,000</a:t>
            </a:r>
            <a:endParaRPr dirty="0"/>
          </a:p>
        </p:txBody>
      </p:sp>
      <p:sp>
        <p:nvSpPr>
          <p:cNvPr id="217" name="Google Shape;217;p34"/>
          <p:cNvSpPr txBox="1">
            <a:spLocks noGrp="1"/>
          </p:cNvSpPr>
          <p:nvPr>
            <p:ph type="title" idx="3"/>
          </p:nvPr>
        </p:nvSpPr>
        <p:spPr>
          <a:xfrm>
            <a:off x="-383169" y="2184675"/>
            <a:ext cx="34563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1</a:t>
            </a:r>
            <a:r>
              <a:rPr lang="en" dirty="0"/>
              <a:t>,</a:t>
            </a:r>
            <a:r>
              <a:rPr lang="ru-RU" dirty="0"/>
              <a:t>818</a:t>
            </a:r>
            <a:r>
              <a:rPr lang="en" dirty="0"/>
              <a:t>,000</a:t>
            </a:r>
            <a:endParaRPr dirty="0"/>
          </a:p>
        </p:txBody>
      </p:sp>
      <p:sp>
        <p:nvSpPr>
          <p:cNvPr id="218" name="Google Shape;218;p34"/>
          <p:cNvSpPr txBox="1">
            <a:spLocks noGrp="1"/>
          </p:cNvSpPr>
          <p:nvPr>
            <p:ph type="subTitle" idx="4"/>
          </p:nvPr>
        </p:nvSpPr>
        <p:spPr>
          <a:xfrm>
            <a:off x="254031" y="2746225"/>
            <a:ext cx="28191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Должно попадать в бюджет, если все владельцы платят взносы (сумма не включает оплату электричества по счетчикам)</a:t>
            </a:r>
            <a:endParaRPr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1D4401-52DC-8A4E-AC44-FB3BD7BC1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699" y="2746225"/>
            <a:ext cx="2819100" cy="626100"/>
          </a:xfrm>
        </p:spPr>
        <p:txBody>
          <a:bodyPr/>
          <a:lstStyle/>
          <a:p>
            <a:r>
              <a:rPr lang="ru-RU" dirty="0"/>
              <a:t>На эту сумму мы утвердили бюджет на этот год</a:t>
            </a:r>
          </a:p>
        </p:txBody>
      </p:sp>
      <p:sp>
        <p:nvSpPr>
          <p:cNvPr id="11" name="Google Shape;214;p34">
            <a:extLst>
              <a:ext uri="{FF2B5EF4-FFF2-40B4-BE49-F238E27FC236}">
                <a16:creationId xmlns:a16="http://schemas.microsoft.com/office/drawing/2014/main" id="{E8B71696-C090-5941-BFE7-44E2F9F5D8CF}"/>
              </a:ext>
            </a:extLst>
          </p:cNvPr>
          <p:cNvSpPr txBox="1">
            <a:spLocks/>
          </p:cNvSpPr>
          <p:nvPr/>
        </p:nvSpPr>
        <p:spPr>
          <a:xfrm>
            <a:off x="5081763" y="2184675"/>
            <a:ext cx="34563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000" b="0" i="0" u="none" strike="noStrike" cap="none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r>
              <a:rPr lang="en-US" dirty="0"/>
              <a:t>-</a:t>
            </a:r>
            <a:r>
              <a:rPr lang="ru-RU" dirty="0"/>
              <a:t>17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65FDC2BA-1BED-8041-8F94-2A39E0E51163}"/>
              </a:ext>
            </a:extLst>
          </p:cNvPr>
          <p:cNvSpPr txBox="1">
            <a:spLocks/>
          </p:cNvSpPr>
          <p:nvPr/>
        </p:nvSpPr>
        <p:spPr>
          <a:xfrm>
            <a:off x="6391655" y="2746225"/>
            <a:ext cx="2146407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ru-RU" dirty="0"/>
              <a:t>Просто не сдают взносы?</a:t>
            </a:r>
          </a:p>
        </p:txBody>
      </p:sp>
      <p:grpSp>
        <p:nvGrpSpPr>
          <p:cNvPr id="15" name="Google Shape;9005;p57">
            <a:extLst>
              <a:ext uri="{FF2B5EF4-FFF2-40B4-BE49-F238E27FC236}">
                <a16:creationId xmlns:a16="http://schemas.microsoft.com/office/drawing/2014/main" id="{4E16EC00-8367-3740-BBA9-0296A6994D09}"/>
              </a:ext>
            </a:extLst>
          </p:cNvPr>
          <p:cNvGrpSpPr/>
          <p:nvPr/>
        </p:nvGrpSpPr>
        <p:grpSpPr>
          <a:xfrm>
            <a:off x="7992600" y="3578727"/>
            <a:ext cx="357720" cy="355148"/>
            <a:chOff x="1952836" y="3680964"/>
            <a:chExt cx="357720" cy="355148"/>
          </a:xfrm>
        </p:grpSpPr>
        <p:sp>
          <p:nvSpPr>
            <p:cNvPr id="16" name="Google Shape;9006;p57">
              <a:extLst>
                <a:ext uri="{FF2B5EF4-FFF2-40B4-BE49-F238E27FC236}">
                  <a16:creationId xmlns:a16="http://schemas.microsoft.com/office/drawing/2014/main" id="{A81366B3-3F4F-4640-ADB2-6A9F45BF4E3E}"/>
                </a:ext>
              </a:extLst>
            </p:cNvPr>
            <p:cNvSpPr/>
            <p:nvPr/>
          </p:nvSpPr>
          <p:spPr>
            <a:xfrm>
              <a:off x="2054166" y="3814144"/>
              <a:ext cx="38233" cy="49188"/>
            </a:xfrm>
            <a:custGeom>
              <a:avLst/>
              <a:gdLst/>
              <a:ahLst/>
              <a:cxnLst/>
              <a:rect l="l" t="t" r="r" b="b"/>
              <a:pathLst>
                <a:path w="1204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203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07;p57">
              <a:extLst>
                <a:ext uri="{FF2B5EF4-FFF2-40B4-BE49-F238E27FC236}">
                  <a16:creationId xmlns:a16="http://schemas.microsoft.com/office/drawing/2014/main" id="{DA49FDC7-A43C-CD40-A700-DB580527950D}"/>
                </a:ext>
              </a:extLst>
            </p:cNvPr>
            <p:cNvSpPr/>
            <p:nvPr/>
          </p:nvSpPr>
          <p:spPr>
            <a:xfrm>
              <a:off x="2170992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08;p57">
              <a:extLst>
                <a:ext uri="{FF2B5EF4-FFF2-40B4-BE49-F238E27FC236}">
                  <a16:creationId xmlns:a16="http://schemas.microsoft.com/office/drawing/2014/main" id="{087DB109-9CDA-944F-B91A-2367E5BFDBD5}"/>
                </a:ext>
              </a:extLst>
            </p:cNvPr>
            <p:cNvSpPr/>
            <p:nvPr/>
          </p:nvSpPr>
          <p:spPr>
            <a:xfrm>
              <a:off x="2070043" y="3908647"/>
              <a:ext cx="122924" cy="33311"/>
            </a:xfrm>
            <a:custGeom>
              <a:avLst/>
              <a:gdLst/>
              <a:ahLst/>
              <a:cxnLst/>
              <a:rect l="l" t="t" r="r" b="b"/>
              <a:pathLst>
                <a:path w="3871" h="1049" extrusionOk="0">
                  <a:moveTo>
                    <a:pt x="1930" y="1"/>
                  </a:moveTo>
                  <a:cubicBezTo>
                    <a:pt x="1191" y="1"/>
                    <a:pt x="489" y="287"/>
                    <a:pt x="60" y="763"/>
                  </a:cubicBezTo>
                  <a:cubicBezTo>
                    <a:pt x="1" y="822"/>
                    <a:pt x="1" y="930"/>
                    <a:pt x="72" y="1001"/>
                  </a:cubicBezTo>
                  <a:cubicBezTo>
                    <a:pt x="101" y="1029"/>
                    <a:pt x="140" y="1044"/>
                    <a:pt x="181" y="1044"/>
                  </a:cubicBezTo>
                  <a:cubicBezTo>
                    <a:pt x="226" y="1044"/>
                    <a:pt x="273" y="1026"/>
                    <a:pt x="310" y="989"/>
                  </a:cubicBezTo>
                  <a:cubicBezTo>
                    <a:pt x="679" y="584"/>
                    <a:pt x="1299" y="334"/>
                    <a:pt x="1953" y="334"/>
                  </a:cubicBezTo>
                  <a:cubicBezTo>
                    <a:pt x="2596" y="334"/>
                    <a:pt x="3215" y="572"/>
                    <a:pt x="3585" y="989"/>
                  </a:cubicBezTo>
                  <a:cubicBezTo>
                    <a:pt x="3620" y="1013"/>
                    <a:pt x="3656" y="1049"/>
                    <a:pt x="3704" y="1049"/>
                  </a:cubicBezTo>
                  <a:cubicBezTo>
                    <a:pt x="3751" y="1049"/>
                    <a:pt x="3775" y="1037"/>
                    <a:pt x="3811" y="1001"/>
                  </a:cubicBezTo>
                  <a:cubicBezTo>
                    <a:pt x="3870" y="930"/>
                    <a:pt x="3870" y="822"/>
                    <a:pt x="3811" y="763"/>
                  </a:cubicBezTo>
                  <a:cubicBezTo>
                    <a:pt x="3382" y="287"/>
                    <a:pt x="2680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009;p57">
              <a:extLst>
                <a:ext uri="{FF2B5EF4-FFF2-40B4-BE49-F238E27FC236}">
                  <a16:creationId xmlns:a16="http://schemas.microsoft.com/office/drawing/2014/main" id="{1DCEDAC4-B029-8343-88E3-EF8EFE176293}"/>
                </a:ext>
              </a:extLst>
            </p:cNvPr>
            <p:cNvSpPr/>
            <p:nvPr/>
          </p:nvSpPr>
          <p:spPr>
            <a:xfrm>
              <a:off x="1952836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4" y="0"/>
                  </a:moveTo>
                  <a:cubicBezTo>
                    <a:pt x="5591" y="0"/>
                    <a:pt x="5528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48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8" y="323"/>
                    <a:pt x="8120" y="796"/>
                    <a:pt x="9073" y="1634"/>
                  </a:cubicBezTo>
                  <a:cubicBezTo>
                    <a:pt x="9113" y="1663"/>
                    <a:pt x="9156" y="1678"/>
                    <a:pt x="9196" y="1678"/>
                  </a:cubicBezTo>
                  <a:cubicBezTo>
                    <a:pt x="9239" y="1678"/>
                    <a:pt x="9280" y="1660"/>
                    <a:pt x="9312" y="1623"/>
                  </a:cubicBezTo>
                  <a:cubicBezTo>
                    <a:pt x="9395" y="1551"/>
                    <a:pt x="9395" y="1444"/>
                    <a:pt x="9312" y="1384"/>
                  </a:cubicBezTo>
                  <a:cubicBezTo>
                    <a:pt x="8288" y="486"/>
                    <a:pt x="6992" y="0"/>
                    <a:pt x="56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010;p57">
              <a:extLst>
                <a:ext uri="{FF2B5EF4-FFF2-40B4-BE49-F238E27FC236}">
                  <a16:creationId xmlns:a16="http://schemas.microsoft.com/office/drawing/2014/main" id="{58100191-1AD4-7648-AC61-EA7F76D09AAB}"/>
                </a:ext>
              </a:extLst>
            </p:cNvPr>
            <p:cNvSpPr/>
            <p:nvPr/>
          </p:nvSpPr>
          <p:spPr>
            <a:xfrm>
              <a:off x="2012217" y="3739075"/>
              <a:ext cx="298338" cy="297036"/>
            </a:xfrm>
            <a:custGeom>
              <a:avLst/>
              <a:gdLst/>
              <a:ahLst/>
              <a:cxnLst/>
              <a:rect l="l" t="t" r="r" b="b"/>
              <a:pathLst>
                <a:path w="9395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56" y="102"/>
                    <a:pt x="7656" y="209"/>
                    <a:pt x="7715" y="281"/>
                  </a:cubicBezTo>
                  <a:cubicBezTo>
                    <a:pt x="8585" y="1281"/>
                    <a:pt x="9073" y="2579"/>
                    <a:pt x="9025" y="3912"/>
                  </a:cubicBezTo>
                  <a:cubicBezTo>
                    <a:pt x="8977" y="5257"/>
                    <a:pt x="8442" y="6520"/>
                    <a:pt x="7489" y="7472"/>
                  </a:cubicBezTo>
                  <a:cubicBezTo>
                    <a:pt x="6537" y="8425"/>
                    <a:pt x="5275" y="8972"/>
                    <a:pt x="3929" y="9008"/>
                  </a:cubicBezTo>
                  <a:cubicBezTo>
                    <a:pt x="3881" y="9009"/>
                    <a:pt x="3834" y="9010"/>
                    <a:pt x="3786" y="9010"/>
                  </a:cubicBezTo>
                  <a:cubicBezTo>
                    <a:pt x="2503" y="9010"/>
                    <a:pt x="1262" y="8548"/>
                    <a:pt x="298" y="7698"/>
                  </a:cubicBezTo>
                  <a:cubicBezTo>
                    <a:pt x="264" y="7670"/>
                    <a:pt x="221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83" y="7948"/>
                  </a:cubicBezTo>
                  <a:cubicBezTo>
                    <a:pt x="1107" y="8853"/>
                    <a:pt x="2405" y="9353"/>
                    <a:pt x="3774" y="9353"/>
                  </a:cubicBezTo>
                  <a:lnTo>
                    <a:pt x="3929" y="9353"/>
                  </a:lnTo>
                  <a:cubicBezTo>
                    <a:pt x="5358" y="9306"/>
                    <a:pt x="6703" y="8722"/>
                    <a:pt x="7715" y="7710"/>
                  </a:cubicBezTo>
                  <a:cubicBezTo>
                    <a:pt x="8727" y="6698"/>
                    <a:pt x="9311" y="5365"/>
                    <a:pt x="9347" y="3936"/>
                  </a:cubicBezTo>
                  <a:cubicBezTo>
                    <a:pt x="9394" y="2507"/>
                    <a:pt x="8906" y="1126"/>
                    <a:pt x="7965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8441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ctrTitle"/>
          </p:nvPr>
        </p:nvSpPr>
        <p:spPr>
          <a:xfrm>
            <a:off x="1151700" y="541750"/>
            <a:ext cx="6840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БЮДЖЕТ</a:t>
            </a:r>
            <a:endParaRPr dirty="0"/>
          </a:p>
        </p:txBody>
      </p:sp>
      <p:pic>
        <p:nvPicPr>
          <p:cNvPr id="19" name="Рисунок 18" descr="Изображение выглядит как монитор, компьютер, снимок экрана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id="{4A17E3A2-E316-1D48-9E12-12DCA73B3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8" t="24513" r="20034" b="15958"/>
          <a:stretch/>
        </p:blipFill>
        <p:spPr>
          <a:xfrm>
            <a:off x="-9626" y="-19251"/>
            <a:ext cx="9153626" cy="52003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6DCB3B-C5FD-7846-AACF-4364E680E421}"/>
              </a:ext>
            </a:extLst>
          </p:cNvPr>
          <p:cNvSpPr txBox="1"/>
          <p:nvPr/>
        </p:nvSpPr>
        <p:spPr>
          <a:xfrm>
            <a:off x="1151700" y="2263973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Зарплаты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34740F-0931-BB4B-BD98-D82C74A6997C}"/>
              </a:ext>
            </a:extLst>
          </p:cNvPr>
          <p:cNvSpPr txBox="1"/>
          <p:nvPr/>
        </p:nvSpPr>
        <p:spPr>
          <a:xfrm>
            <a:off x="2030044" y="3763584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Электричество общее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86D3D5-F80B-974B-85A4-9A9774283267}"/>
              </a:ext>
            </a:extLst>
          </p:cNvPr>
          <p:cNvSpPr txBox="1"/>
          <p:nvPr/>
        </p:nvSpPr>
        <p:spPr>
          <a:xfrm>
            <a:off x="3710152" y="1437223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Мусор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60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ctrTitle"/>
          </p:nvPr>
        </p:nvSpPr>
        <p:spPr>
          <a:xfrm>
            <a:off x="1151700" y="541750"/>
            <a:ext cx="6840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БЮДЖЕТ</a:t>
            </a:r>
            <a:endParaRPr dirty="0"/>
          </a:p>
        </p:txBody>
      </p:sp>
      <p:pic>
        <p:nvPicPr>
          <p:cNvPr id="19" name="Рисунок 18" descr="Изображение выглядит как монитор, компьютер, снимок экрана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id="{4A17E3A2-E316-1D48-9E12-12DCA73B3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8" t="24513" r="20034" b="15958"/>
          <a:stretch/>
        </p:blipFill>
        <p:spPr>
          <a:xfrm>
            <a:off x="-9626" y="-19251"/>
            <a:ext cx="9153626" cy="520038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E04540-2B29-6241-86F6-096ECC4F3AF0}"/>
              </a:ext>
            </a:extLst>
          </p:cNvPr>
          <p:cNvSpPr/>
          <p:nvPr/>
        </p:nvSpPr>
        <p:spPr>
          <a:xfrm>
            <a:off x="-19250" y="-19250"/>
            <a:ext cx="9163250" cy="5200388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Google Shape;217;p34">
            <a:extLst>
              <a:ext uri="{FF2B5EF4-FFF2-40B4-BE49-F238E27FC236}">
                <a16:creationId xmlns:a16="http://schemas.microsoft.com/office/drawing/2014/main" id="{8074F10F-8B91-AA49-9381-9082AFAB4978}"/>
              </a:ext>
            </a:extLst>
          </p:cNvPr>
          <p:cNvSpPr txBox="1">
            <a:spLocks/>
          </p:cNvSpPr>
          <p:nvPr/>
        </p:nvSpPr>
        <p:spPr>
          <a:xfrm>
            <a:off x="410709" y="1907347"/>
            <a:ext cx="3936136" cy="165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000" b="0" i="0" u="none" strike="noStrike" cap="none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r>
              <a:rPr lang="ru-RU" dirty="0">
                <a:solidFill>
                  <a:schemeClr val="bg2"/>
                </a:solidFill>
              </a:rPr>
              <a:t>Более 20</a:t>
            </a:r>
            <a:r>
              <a:rPr lang="en-US" dirty="0">
                <a:solidFill>
                  <a:schemeClr val="bg2"/>
                </a:solidFill>
              </a:rPr>
              <a:t>% </a:t>
            </a:r>
            <a:r>
              <a:rPr lang="ru-RU" dirty="0">
                <a:solidFill>
                  <a:schemeClr val="bg2"/>
                </a:solidFill>
              </a:rPr>
              <a:t>бюджета идет на оплату «потери электроэнергии», что по факту является оплатой наворованного электричества </a:t>
            </a:r>
          </a:p>
        </p:txBody>
      </p:sp>
      <p:pic>
        <p:nvPicPr>
          <p:cNvPr id="2054" name="Picture 6" descr="Icon Icons Matt - Free vector graphic on Pixabay">
            <a:extLst>
              <a:ext uri="{FF2B5EF4-FFF2-40B4-BE49-F238E27FC236}">
                <a16:creationId xmlns:a16="http://schemas.microsoft.com/office/drawing/2014/main" id="{C837F503-0C9D-F04D-AEB9-3333340A1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954" y="1222278"/>
            <a:ext cx="2912936" cy="302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51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ctrTitle"/>
          </p:nvPr>
        </p:nvSpPr>
        <p:spPr>
          <a:xfrm>
            <a:off x="1151700" y="541750"/>
            <a:ext cx="6840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БЮДЖЕТ</a:t>
            </a:r>
            <a:endParaRPr dirty="0"/>
          </a:p>
        </p:txBody>
      </p:sp>
      <p:pic>
        <p:nvPicPr>
          <p:cNvPr id="19" name="Рисунок 18" descr="Изображение выглядит как монитор, компьютер, снимок экрана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id="{4A17E3A2-E316-1D48-9E12-12DCA73B3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78" t="24513" r="20034" b="15958"/>
          <a:stretch/>
        </p:blipFill>
        <p:spPr>
          <a:xfrm>
            <a:off x="-9626" y="-19251"/>
            <a:ext cx="9153626" cy="520038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E04540-2B29-6241-86F6-096ECC4F3AF0}"/>
              </a:ext>
            </a:extLst>
          </p:cNvPr>
          <p:cNvSpPr/>
          <p:nvPr/>
        </p:nvSpPr>
        <p:spPr>
          <a:xfrm>
            <a:off x="-19250" y="-19250"/>
            <a:ext cx="9163250" cy="5200388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Google Shape;217;p34">
            <a:extLst>
              <a:ext uri="{FF2B5EF4-FFF2-40B4-BE49-F238E27FC236}">
                <a16:creationId xmlns:a16="http://schemas.microsoft.com/office/drawing/2014/main" id="{420F8C88-BAAF-2E44-89E5-ADE42AA73819}"/>
              </a:ext>
            </a:extLst>
          </p:cNvPr>
          <p:cNvSpPr txBox="1">
            <a:spLocks/>
          </p:cNvSpPr>
          <p:nvPr/>
        </p:nvSpPr>
        <p:spPr>
          <a:xfrm>
            <a:off x="190359" y="2724909"/>
            <a:ext cx="5393876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000" b="0" i="0" u="none" strike="noStrike" cap="none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rata"/>
              <a:buNone/>
              <a:defRPr sz="3600" b="0" i="0" u="none" strike="noStrike" cap="none">
                <a:solidFill>
                  <a:schemeClr val="accent3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pPr algn="l"/>
            <a:r>
              <a:rPr lang="ru-RU" dirty="0">
                <a:solidFill>
                  <a:schemeClr val="bg2"/>
                </a:solidFill>
              </a:rPr>
              <a:t>Мы тратим на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ru-RU" dirty="0">
                <a:solidFill>
                  <a:schemeClr val="bg2"/>
                </a:solidFill>
              </a:rPr>
              <a:t>зарплаты, 600 000 </a:t>
            </a:r>
            <a:r>
              <a:rPr lang="ru-RU" dirty="0" err="1">
                <a:solidFill>
                  <a:schemeClr val="bg2"/>
                </a:solidFill>
              </a:rPr>
              <a:t>руб</a:t>
            </a:r>
            <a:r>
              <a:rPr lang="ru-RU" dirty="0">
                <a:solidFill>
                  <a:schemeClr val="bg2"/>
                </a:solidFill>
              </a:rPr>
              <a:t>, при бюджете 1 500 000 руб. </a:t>
            </a:r>
          </a:p>
          <a:p>
            <a:pPr algn="l"/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3078" name="Picture 6" descr="seriously? - Are you serious face | Meme Generator">
            <a:extLst>
              <a:ext uri="{FF2B5EF4-FFF2-40B4-BE49-F238E27FC236}">
                <a16:creationId xmlns:a16="http://schemas.microsoft.com/office/drawing/2014/main" id="{F2DC772D-24A1-ED4D-95C2-36CAFB766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94" y="1681655"/>
            <a:ext cx="3179047" cy="228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39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1336325" y="2893625"/>
            <a:ext cx="6471300" cy="8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У нас две новости: </a:t>
            </a:r>
            <a:br>
              <a:rPr lang="ru-RU" dirty="0"/>
            </a:br>
            <a:r>
              <a:rPr lang="ru-RU" dirty="0"/>
              <a:t>плохая и хорошая</a:t>
            </a:r>
            <a:endParaRPr dirty="0"/>
          </a:p>
        </p:txBody>
      </p:sp>
      <p:grpSp>
        <p:nvGrpSpPr>
          <p:cNvPr id="195" name="Google Shape;195;p33"/>
          <p:cNvGrpSpPr/>
          <p:nvPr/>
        </p:nvGrpSpPr>
        <p:grpSpPr>
          <a:xfrm>
            <a:off x="2752438" y="541754"/>
            <a:ext cx="3639118" cy="2041508"/>
            <a:chOff x="2752438" y="541754"/>
            <a:chExt cx="3639118" cy="2041508"/>
          </a:xfrm>
        </p:grpSpPr>
        <p:grpSp>
          <p:nvGrpSpPr>
            <p:cNvPr id="196" name="Google Shape;196;p33"/>
            <p:cNvGrpSpPr/>
            <p:nvPr/>
          </p:nvGrpSpPr>
          <p:grpSpPr>
            <a:xfrm rot="-5400000">
              <a:off x="4354318" y="546024"/>
              <a:ext cx="2041508" cy="2032968"/>
              <a:chOff x="-989766" y="-677023"/>
              <a:chExt cx="4523616" cy="4504694"/>
            </a:xfrm>
          </p:grpSpPr>
          <p:pic>
            <p:nvPicPr>
              <p:cNvPr id="197" name="Google Shape;197;p3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6537767">
                <a:off x="1183874" y="102875"/>
                <a:ext cx="1618952" cy="23382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8" name="Google Shape;198;p33"/>
              <p:cNvPicPr preferRelativeResize="0"/>
              <p:nvPr/>
            </p:nvPicPr>
            <p:blipFill rotWithShape="1">
              <a:blip r:embed="rId4">
                <a:alphaModFix/>
              </a:blip>
              <a:srcRect l="36204"/>
              <a:stretch/>
            </p:blipFill>
            <p:spPr>
              <a:xfrm rot="7789305">
                <a:off x="552386" y="-248125"/>
                <a:ext cx="1087529" cy="24621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9" name="Google Shape;199;p33"/>
              <p:cNvPicPr preferRelativeResize="0"/>
              <p:nvPr/>
            </p:nvPicPr>
            <p:blipFill rotWithShape="1">
              <a:blip r:embed="rId5">
                <a:alphaModFix/>
              </a:blip>
              <a:srcRect l="13055" r="13062"/>
              <a:stretch/>
            </p:blipFill>
            <p:spPr>
              <a:xfrm rot="5677405">
                <a:off x="496791" y="-1479672"/>
                <a:ext cx="2005243" cy="39199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0" name="Google Shape;200;p3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 rot="9395218" flipH="1">
                <a:off x="-469048" y="472671"/>
                <a:ext cx="2118698" cy="306002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1" name="Google Shape;201;p33"/>
              <p:cNvPicPr preferRelativeResize="0"/>
              <p:nvPr/>
            </p:nvPicPr>
            <p:blipFill rotWithShape="1">
              <a:blip r:embed="rId7">
                <a:alphaModFix/>
              </a:blip>
              <a:srcRect t="15521" b="15521"/>
              <a:stretch/>
            </p:blipFill>
            <p:spPr>
              <a:xfrm rot="10800000">
                <a:off x="-345775" y="-294001"/>
                <a:ext cx="1618951" cy="16123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2" name="Google Shape;202;p33"/>
            <p:cNvGrpSpPr/>
            <p:nvPr/>
          </p:nvGrpSpPr>
          <p:grpSpPr>
            <a:xfrm rot="5400000" flipH="1">
              <a:off x="2748168" y="546024"/>
              <a:ext cx="2041508" cy="2032968"/>
              <a:chOff x="-989766" y="-677023"/>
              <a:chExt cx="4523616" cy="4504694"/>
            </a:xfrm>
          </p:grpSpPr>
          <p:pic>
            <p:nvPicPr>
              <p:cNvPr id="203" name="Google Shape;203;p3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6537767">
                <a:off x="1183874" y="102875"/>
                <a:ext cx="1618952" cy="23382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4" name="Google Shape;204;p33"/>
              <p:cNvPicPr preferRelativeResize="0"/>
              <p:nvPr/>
            </p:nvPicPr>
            <p:blipFill rotWithShape="1">
              <a:blip r:embed="rId4">
                <a:alphaModFix/>
              </a:blip>
              <a:srcRect l="36204"/>
              <a:stretch/>
            </p:blipFill>
            <p:spPr>
              <a:xfrm rot="7789305">
                <a:off x="552386" y="-248125"/>
                <a:ext cx="1087529" cy="24621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5" name="Google Shape;205;p33"/>
              <p:cNvPicPr preferRelativeResize="0"/>
              <p:nvPr/>
            </p:nvPicPr>
            <p:blipFill rotWithShape="1">
              <a:blip r:embed="rId5">
                <a:alphaModFix/>
              </a:blip>
              <a:srcRect l="13055" r="13062"/>
              <a:stretch/>
            </p:blipFill>
            <p:spPr>
              <a:xfrm rot="5677405">
                <a:off x="496791" y="-1479672"/>
                <a:ext cx="2005243" cy="39199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6" name="Google Shape;206;p3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 rot="9395218" flipH="1">
                <a:off x="-469048" y="472671"/>
                <a:ext cx="2118698" cy="306002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7" name="Google Shape;207;p33"/>
              <p:cNvPicPr preferRelativeResize="0"/>
              <p:nvPr/>
            </p:nvPicPr>
            <p:blipFill rotWithShape="1">
              <a:blip r:embed="rId7">
                <a:alphaModFix/>
              </a:blip>
              <a:srcRect t="15521" b="15521"/>
              <a:stretch/>
            </p:blipFill>
            <p:spPr>
              <a:xfrm rot="10800000">
                <a:off x="-345775" y="-294001"/>
                <a:ext cx="1618951" cy="16123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545336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213621" y="800375"/>
            <a:ext cx="2716726" cy="3923749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8"/>
          <p:cNvSpPr txBox="1">
            <a:spLocks noGrp="1"/>
          </p:cNvSpPr>
          <p:nvPr>
            <p:ph type="ctrTitle"/>
          </p:nvPr>
        </p:nvSpPr>
        <p:spPr>
          <a:xfrm>
            <a:off x="1177018" y="808814"/>
            <a:ext cx="237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Плохая</a:t>
            </a:r>
            <a:endParaRPr dirty="0"/>
          </a:p>
        </p:txBody>
      </p:sp>
      <p:sp>
        <p:nvSpPr>
          <p:cNvPr id="406" name="Google Shape;406;p38"/>
          <p:cNvSpPr txBox="1">
            <a:spLocks noGrp="1"/>
          </p:cNvSpPr>
          <p:nvPr>
            <p:ph type="subTitle" idx="1"/>
          </p:nvPr>
        </p:nvSpPr>
        <p:spPr>
          <a:xfrm>
            <a:off x="746144" y="1735950"/>
            <a:ext cx="2883900" cy="1124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/>
              <a:t>Мы не сможем оптимизировать бюджет, утвержденный на этот сезон (июль 20 – июнь 21), пока не разберемся с воровством</a:t>
            </a:r>
            <a:r>
              <a:rPr lang="en-US" dirty="0"/>
              <a:t> </a:t>
            </a:r>
            <a:r>
              <a:rPr lang="ru-RU" dirty="0"/>
              <a:t>электричества</a:t>
            </a:r>
            <a:endParaRPr dirty="0"/>
          </a:p>
        </p:txBody>
      </p:sp>
      <p:sp>
        <p:nvSpPr>
          <p:cNvPr id="407" name="Google Shape;407;p38"/>
          <p:cNvSpPr txBox="1">
            <a:spLocks noGrp="1"/>
          </p:cNvSpPr>
          <p:nvPr>
            <p:ph type="ctrTitle" idx="2"/>
          </p:nvPr>
        </p:nvSpPr>
        <p:spPr>
          <a:xfrm>
            <a:off x="5533500" y="2450866"/>
            <a:ext cx="237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Хорошая</a:t>
            </a:r>
            <a:endParaRPr dirty="0"/>
          </a:p>
        </p:txBody>
      </p:sp>
      <p:sp>
        <p:nvSpPr>
          <p:cNvPr id="408" name="Google Shape;408;p38"/>
          <p:cNvSpPr txBox="1">
            <a:spLocks noGrp="1"/>
          </p:cNvSpPr>
          <p:nvPr>
            <p:ph type="subTitle" idx="3"/>
          </p:nvPr>
        </p:nvSpPr>
        <p:spPr>
          <a:xfrm>
            <a:off x="5533499" y="3070871"/>
            <a:ext cx="3129237" cy="10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ru-RU" dirty="0"/>
              <a:t>На летнем собрании 2020 кворумом было принято решение, которое поможет закрыть вопрос оплаты «потерь»  — передать часть имущества СНТ Астра (столбы электроснабжения и провода) в компанию ПАО </a:t>
            </a:r>
            <a:r>
              <a:rPr lang="ru-RU" dirty="0" err="1"/>
              <a:t>Россети</a:t>
            </a:r>
            <a:r>
              <a:rPr lang="ru-RU" dirty="0"/>
              <a:t> (ПАО МОЭСК)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7763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011F6E5-1ECC-424E-8CFE-B2566C5EA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375604" y="2963637"/>
            <a:ext cx="6082543" cy="721271"/>
          </a:xfrm>
        </p:spPr>
        <p:txBody>
          <a:bodyPr/>
          <a:lstStyle/>
          <a:p>
            <a:pPr algn="ctr"/>
            <a:r>
              <a:rPr lang="ru-RU" sz="1800" dirty="0"/>
              <a:t>Что нужно сделать, что в СНТ </a:t>
            </a:r>
          </a:p>
          <a:p>
            <a:pPr algn="ctr"/>
            <a:r>
              <a:rPr lang="ru-RU" sz="1800" dirty="0"/>
              <a:t>стало хорошо и спокойно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4CE51D-2CF4-AC48-B15E-A8128D4B5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605" y="1834156"/>
            <a:ext cx="6082543" cy="528600"/>
          </a:xfrm>
        </p:spPr>
        <p:txBody>
          <a:bodyPr/>
          <a:lstStyle/>
          <a:p>
            <a:pPr algn="ctr"/>
            <a:r>
              <a:rPr lang="ru-RU" sz="2800" dirty="0"/>
              <a:t>Задачи СНТ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7874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1"/>
          <p:cNvSpPr txBox="1">
            <a:spLocks noGrp="1"/>
          </p:cNvSpPr>
          <p:nvPr>
            <p:ph type="ctrTitle"/>
          </p:nvPr>
        </p:nvSpPr>
        <p:spPr>
          <a:xfrm>
            <a:off x="1151700" y="541750"/>
            <a:ext cx="6840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ПЕРВОСТЕПЕННЫЕ ЗАДАЧИ</a:t>
            </a:r>
            <a:endParaRPr dirty="0"/>
          </a:p>
        </p:txBody>
      </p:sp>
      <p:sp>
        <p:nvSpPr>
          <p:cNvPr id="426" name="Google Shape;426;p41"/>
          <p:cNvSpPr txBox="1"/>
          <p:nvPr/>
        </p:nvSpPr>
        <p:spPr>
          <a:xfrm>
            <a:off x="731849" y="2213650"/>
            <a:ext cx="1688999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Россети</a:t>
            </a:r>
            <a:endParaRPr lang="ru-RU" sz="1600" dirty="0">
              <a:solidFill>
                <a:srgbClr val="C66E5C"/>
              </a:solidFill>
              <a:latin typeface="Prata"/>
              <a:ea typeface="Prata"/>
              <a:cs typeface="Prata"/>
              <a:sym typeface="Prat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(</a:t>
            </a:r>
            <a:r>
              <a:rPr lang="ru-RU" sz="10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отв. Стелла </a:t>
            </a:r>
            <a:r>
              <a:rPr lang="ru-RU" sz="1000" dirty="0" err="1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Шамян</a:t>
            </a:r>
            <a:r>
              <a:rPr lang="ru-RU" sz="10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)</a:t>
            </a:r>
            <a:endParaRPr sz="800" dirty="0">
              <a:solidFill>
                <a:srgbClr val="C66E5C"/>
              </a:solidFill>
              <a:latin typeface="Prata"/>
              <a:ea typeface="Prata"/>
              <a:cs typeface="Prata"/>
              <a:sym typeface="Prata"/>
            </a:endParaRPr>
          </a:p>
        </p:txBody>
      </p:sp>
      <p:sp>
        <p:nvSpPr>
          <p:cNvPr id="427" name="Google Shape;427;p41"/>
          <p:cNvSpPr txBox="1"/>
          <p:nvPr/>
        </p:nvSpPr>
        <p:spPr>
          <a:xfrm>
            <a:off x="731850" y="3319712"/>
            <a:ext cx="1689000" cy="87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solidFill>
                  <a:srgbClr val="482400"/>
                </a:solidFill>
                <a:latin typeface="Raleway Thin"/>
                <a:ea typeface="Raleway Thin"/>
                <a:cs typeface="Raleway Thin"/>
                <a:sym typeface="Raleway Thin"/>
              </a:rPr>
              <a:t>Заявка СНТ Астра принята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solidFill>
                  <a:srgbClr val="482400"/>
                </a:solidFill>
                <a:latin typeface="Raleway Thin"/>
                <a:ea typeface="Raleway Thin"/>
                <a:cs typeface="Raleway Thin"/>
                <a:sym typeface="Raleway Thin"/>
              </a:rPr>
              <a:t>Подписание договора в декабре 2020</a:t>
            </a:r>
            <a:endParaRPr dirty="0">
              <a:solidFill>
                <a:srgbClr val="4824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428" name="Google Shape;428;p41"/>
          <p:cNvSpPr txBox="1"/>
          <p:nvPr/>
        </p:nvSpPr>
        <p:spPr>
          <a:xfrm>
            <a:off x="6903013" y="3285555"/>
            <a:ext cx="13293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Перенос и ремонт </a:t>
            </a:r>
            <a:r>
              <a:rPr lang="ru-RU" sz="1600" dirty="0" err="1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мусорки</a:t>
            </a:r>
            <a:endParaRPr lang="ru-RU" sz="1600" dirty="0">
              <a:solidFill>
                <a:srgbClr val="C66E5C"/>
              </a:solidFill>
              <a:latin typeface="Prata"/>
              <a:ea typeface="Prata"/>
              <a:cs typeface="Prata"/>
              <a:sym typeface="Prata"/>
            </a:endParaRPr>
          </a:p>
          <a:p>
            <a:pPr algn="ctr"/>
            <a:r>
              <a:rPr lang="ru-RU" sz="10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(отв. Дарья </a:t>
            </a:r>
            <a:r>
              <a:rPr lang="ru-RU" sz="1000" dirty="0" err="1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Краснякова</a:t>
            </a:r>
            <a:r>
              <a:rPr lang="ru-RU" sz="10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C66E5C"/>
              </a:solidFill>
              <a:latin typeface="Prata"/>
              <a:ea typeface="Prata"/>
              <a:cs typeface="Prata"/>
              <a:sym typeface="Prata"/>
            </a:endParaRPr>
          </a:p>
        </p:txBody>
      </p:sp>
      <p:cxnSp>
        <p:nvCxnSpPr>
          <p:cNvPr id="429" name="Google Shape;429;p41"/>
          <p:cNvCxnSpPr/>
          <p:nvPr/>
        </p:nvCxnSpPr>
        <p:spPr>
          <a:xfrm>
            <a:off x="731850" y="2924925"/>
            <a:ext cx="7680300" cy="0"/>
          </a:xfrm>
          <a:prstGeom prst="straightConnector1">
            <a:avLst/>
          </a:prstGeom>
          <a:noFill/>
          <a:ln w="19050" cap="flat" cmpd="sng">
            <a:solidFill>
              <a:srgbClr val="C66E5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0" name="Google Shape;430;p41"/>
          <p:cNvSpPr txBox="1"/>
          <p:nvPr/>
        </p:nvSpPr>
        <p:spPr>
          <a:xfrm>
            <a:off x="6723126" y="1871050"/>
            <a:ext cx="1689000" cy="1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solidFill>
                  <a:srgbClr val="482400"/>
                </a:solidFill>
                <a:latin typeface="Raleway Thin"/>
                <a:ea typeface="Raleway Thin"/>
                <a:cs typeface="Raleway Thin"/>
                <a:sym typeface="Raleway Thin"/>
              </a:rPr>
              <a:t>Запланировано после переноса забора</a:t>
            </a:r>
            <a:endParaRPr dirty="0">
              <a:solidFill>
                <a:srgbClr val="4824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431" name="Google Shape;431;p41"/>
          <p:cNvSpPr txBox="1"/>
          <p:nvPr/>
        </p:nvSpPr>
        <p:spPr>
          <a:xfrm>
            <a:off x="4695198" y="2213650"/>
            <a:ext cx="177148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Перенос забора, электрические ворота</a:t>
            </a:r>
            <a:endParaRPr sz="1600" dirty="0">
              <a:solidFill>
                <a:srgbClr val="C66E5C"/>
              </a:solidFill>
              <a:latin typeface="Prata"/>
              <a:ea typeface="Prata"/>
              <a:cs typeface="Prata"/>
              <a:sym typeface="Prata"/>
            </a:endParaRPr>
          </a:p>
        </p:txBody>
      </p:sp>
      <p:sp>
        <p:nvSpPr>
          <p:cNvPr id="432" name="Google Shape;432;p41"/>
          <p:cNvSpPr txBox="1"/>
          <p:nvPr/>
        </p:nvSpPr>
        <p:spPr>
          <a:xfrm>
            <a:off x="4777678" y="2907463"/>
            <a:ext cx="1689000" cy="1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solidFill>
                  <a:srgbClr val="482400"/>
                </a:solidFill>
                <a:latin typeface="Raleway Thin"/>
                <a:ea typeface="Raleway Thin"/>
                <a:cs typeface="Raleway Thin"/>
                <a:sym typeface="Raleway Thin"/>
              </a:rPr>
              <a:t>Возможно после межевания СНТ</a:t>
            </a:r>
            <a:endParaRPr dirty="0">
              <a:solidFill>
                <a:srgbClr val="4824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433" name="Google Shape;433;p41"/>
          <p:cNvSpPr txBox="1"/>
          <p:nvPr/>
        </p:nvSpPr>
        <p:spPr>
          <a:xfrm>
            <a:off x="2679192" y="3285555"/>
            <a:ext cx="1842038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Межевание</a:t>
            </a:r>
          </a:p>
          <a:p>
            <a:pPr algn="ctr"/>
            <a:r>
              <a:rPr lang="ru-RU" sz="10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(отв. Светлана </a:t>
            </a:r>
            <a:r>
              <a:rPr lang="ru-RU" sz="1000" dirty="0" err="1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Велижанина</a:t>
            </a:r>
            <a:r>
              <a:rPr lang="ru-RU" sz="10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C66E5C"/>
              </a:solidFill>
              <a:latin typeface="Prata"/>
              <a:ea typeface="Prata"/>
              <a:cs typeface="Prata"/>
              <a:sym typeface="Prata"/>
            </a:endParaRPr>
          </a:p>
        </p:txBody>
      </p:sp>
      <p:sp>
        <p:nvSpPr>
          <p:cNvPr id="434" name="Google Shape;434;p41"/>
          <p:cNvSpPr txBox="1"/>
          <p:nvPr/>
        </p:nvSpPr>
        <p:spPr>
          <a:xfrm>
            <a:off x="2749750" y="1358986"/>
            <a:ext cx="1689000" cy="1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solidFill>
                  <a:srgbClr val="482400"/>
                </a:solidFill>
                <a:latin typeface="Raleway Thin"/>
                <a:ea typeface="Raleway Thin"/>
                <a:cs typeface="Raleway Thin"/>
                <a:sym typeface="Raleway Thin"/>
              </a:rPr>
              <a:t>Подписан договор с ООО «Гео Гарант»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solidFill>
                  <a:srgbClr val="482400"/>
                </a:solidFill>
                <a:latin typeface="Raleway Thin"/>
                <a:ea typeface="Raleway Thin"/>
                <a:cs typeface="Raleway Thin"/>
                <a:sym typeface="Raleway Thin"/>
              </a:rPr>
              <a:t>21.10 запущены геодезические работы</a:t>
            </a:r>
          </a:p>
        </p:txBody>
      </p:sp>
      <p:pic>
        <p:nvPicPr>
          <p:cNvPr id="435" name="Google Shape;435;p41"/>
          <p:cNvPicPr preferRelativeResize="0"/>
          <p:nvPr/>
        </p:nvPicPr>
        <p:blipFill rotWithShape="1">
          <a:blip r:embed="rId3">
            <a:alphaModFix/>
          </a:blip>
          <a:srcRect l="14363" t="7594" r="35412" b="60296"/>
          <a:stretch/>
        </p:blipFill>
        <p:spPr>
          <a:xfrm>
            <a:off x="5325349" y="2376777"/>
            <a:ext cx="593651" cy="54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1"/>
          <p:cNvPicPr preferRelativeResize="0"/>
          <p:nvPr/>
        </p:nvPicPr>
        <p:blipFill rotWithShape="1">
          <a:blip r:embed="rId3">
            <a:alphaModFix/>
          </a:blip>
          <a:srcRect l="14363" t="7594" r="35412" b="60296"/>
          <a:stretch/>
        </p:blipFill>
        <p:spPr>
          <a:xfrm rot="10800000">
            <a:off x="7270799" y="2924927"/>
            <a:ext cx="593651" cy="54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1"/>
          <p:cNvPicPr preferRelativeResize="0"/>
          <p:nvPr/>
        </p:nvPicPr>
        <p:blipFill rotWithShape="1">
          <a:blip r:embed="rId3">
            <a:alphaModFix/>
          </a:blip>
          <a:srcRect l="14363" t="7594" r="35412" b="60296"/>
          <a:stretch/>
        </p:blipFill>
        <p:spPr>
          <a:xfrm>
            <a:off x="1278124" y="2376777"/>
            <a:ext cx="593651" cy="54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1"/>
          <p:cNvPicPr preferRelativeResize="0"/>
          <p:nvPr/>
        </p:nvPicPr>
        <p:blipFill rotWithShape="1">
          <a:blip r:embed="rId3">
            <a:alphaModFix/>
          </a:blip>
          <a:srcRect l="14363" t="7594" r="35412" b="60296"/>
          <a:stretch/>
        </p:blipFill>
        <p:spPr>
          <a:xfrm rot="10800000">
            <a:off x="3223574" y="2924927"/>
            <a:ext cx="593651" cy="548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8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>
            <a:spLocks noGrp="1"/>
          </p:cNvSpPr>
          <p:nvPr>
            <p:ph type="body" idx="1"/>
          </p:nvPr>
        </p:nvSpPr>
        <p:spPr>
          <a:xfrm>
            <a:off x="613325" y="1238166"/>
            <a:ext cx="7731000" cy="3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indent="-514350">
              <a:buAutoNum type="arabicPeriod"/>
            </a:pPr>
            <a:r>
              <a:rPr lang="ru-RU" sz="1400" dirty="0"/>
              <a:t>Выборы председательствующего и секретаря собрания. Избрание счетной комиссии.</a:t>
            </a:r>
          </a:p>
          <a:p>
            <a:pPr marL="514350" indent="-514350">
              <a:buAutoNum type="arabicPeriod"/>
            </a:pPr>
            <a:r>
              <a:rPr lang="ru-RU" sz="1400" dirty="0"/>
              <a:t>Принятие граждан в члены СНТ.</a:t>
            </a:r>
          </a:p>
          <a:p>
            <a:pPr marL="514350" indent="-514350">
              <a:buAutoNum type="arabicPeriod"/>
            </a:pPr>
            <a:r>
              <a:rPr lang="ru-RU" sz="1400" dirty="0"/>
              <a:t>Избрание нового Председателя Правления.</a:t>
            </a:r>
          </a:p>
          <a:p>
            <a:pPr marL="514350" indent="-514350">
              <a:buAutoNum type="arabicPeriod"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Ключевые вопросы</a:t>
            </a:r>
          </a:p>
          <a:p>
            <a:pPr marL="514350" indent="-514350">
              <a:buAutoNum type="arabicPeriod"/>
            </a:pPr>
            <a:r>
              <a:rPr lang="ru-RU" sz="1400" dirty="0"/>
              <a:t>Новая структура коммуникации внутри СНТ.</a:t>
            </a:r>
          </a:p>
          <a:p>
            <a:pPr marL="514350" indent="-514350">
              <a:buAutoNum type="arabicPeriod"/>
            </a:pPr>
            <a:r>
              <a:rPr lang="ru-RU" sz="1400" dirty="0"/>
              <a:t>Каналы коммуникации: сайт, </a:t>
            </a:r>
            <a:r>
              <a:rPr lang="en-US" sz="1400" dirty="0"/>
              <a:t>WhatsApp</a:t>
            </a:r>
            <a:r>
              <a:rPr lang="ru-RU" sz="1400" dirty="0"/>
              <a:t>.</a:t>
            </a:r>
          </a:p>
          <a:p>
            <a:pPr marL="514350" indent="-514350">
              <a:buAutoNum type="arabicPeriod"/>
            </a:pPr>
            <a:r>
              <a:rPr lang="ru-RU" sz="1400" dirty="0"/>
              <a:t>Бюджет июль 2020 – июнь 2021.</a:t>
            </a:r>
          </a:p>
          <a:p>
            <a:pPr marL="514350" indent="-514350">
              <a:buAutoNum type="arabicPeriod"/>
            </a:pPr>
            <a:r>
              <a:rPr lang="ru-RU" sz="1400" dirty="0"/>
              <a:t>Первостепенные задачи : </a:t>
            </a:r>
          </a:p>
          <a:p>
            <a:pPr marL="914400">
              <a:lnSpc>
                <a:spcPct val="100000"/>
              </a:lnSpc>
              <a:buClr>
                <a:schemeClr val="dk1"/>
              </a:buClr>
              <a:buFont typeface="Raleway Thin"/>
              <a:buChar char="■"/>
            </a:pPr>
            <a:r>
              <a:rPr lang="ru-RU" sz="1200" dirty="0">
                <a:solidFill>
                  <a:schemeClr val="dk1"/>
                </a:solidFill>
              </a:rPr>
              <a:t>Учет и отчетность СНТ по ФЗ-217;</a:t>
            </a:r>
          </a:p>
          <a:p>
            <a:pPr marL="914400">
              <a:lnSpc>
                <a:spcPct val="100000"/>
              </a:lnSpc>
              <a:buClr>
                <a:schemeClr val="dk1"/>
              </a:buClr>
              <a:buFont typeface="Raleway Thin"/>
              <a:buChar char="■"/>
            </a:pPr>
            <a:r>
              <a:rPr lang="ru-RU" sz="1200" dirty="0">
                <a:solidFill>
                  <a:schemeClr val="dk1"/>
                </a:solidFill>
              </a:rPr>
              <a:t>Платежи, членские и целевые взносы;</a:t>
            </a:r>
          </a:p>
          <a:p>
            <a:pPr marL="914400">
              <a:lnSpc>
                <a:spcPct val="100000"/>
              </a:lnSpc>
              <a:buClr>
                <a:schemeClr val="dk1"/>
              </a:buClr>
              <a:buFont typeface="Raleway Thin"/>
              <a:buChar char="■"/>
            </a:pPr>
            <a:r>
              <a:rPr lang="ru-RU" sz="1200" dirty="0" err="1">
                <a:solidFill>
                  <a:schemeClr val="dk1"/>
                </a:solidFill>
              </a:rPr>
              <a:t>Россети</a:t>
            </a:r>
            <a:r>
              <a:rPr lang="ru-RU" sz="1200" dirty="0">
                <a:solidFill>
                  <a:schemeClr val="dk1"/>
                </a:solidFill>
              </a:rPr>
              <a:t>;</a:t>
            </a:r>
          </a:p>
          <a:p>
            <a:pPr marL="914400">
              <a:lnSpc>
                <a:spcPct val="100000"/>
              </a:lnSpc>
              <a:buClr>
                <a:schemeClr val="dk1"/>
              </a:buClr>
              <a:buFont typeface="Raleway Thin"/>
              <a:buChar char="■"/>
            </a:pPr>
            <a:r>
              <a:rPr lang="ru-RU" sz="1200" dirty="0">
                <a:solidFill>
                  <a:schemeClr val="dk1"/>
                </a:solidFill>
              </a:rPr>
              <a:t>Межевание; </a:t>
            </a:r>
          </a:p>
          <a:p>
            <a:pPr marL="914400">
              <a:lnSpc>
                <a:spcPct val="100000"/>
              </a:lnSpc>
              <a:buClr>
                <a:schemeClr val="dk1"/>
              </a:buClr>
              <a:buFont typeface="Raleway Thin"/>
              <a:buChar char="■"/>
            </a:pPr>
            <a:r>
              <a:rPr lang="ru-RU" sz="1200" dirty="0" err="1">
                <a:solidFill>
                  <a:schemeClr val="dk1"/>
                </a:solidFill>
              </a:rPr>
              <a:t>Мусорка</a:t>
            </a:r>
            <a:r>
              <a:rPr lang="ru-RU" sz="1200" dirty="0">
                <a:solidFill>
                  <a:schemeClr val="dk1"/>
                </a:solidFill>
              </a:rPr>
              <a:t>;</a:t>
            </a:r>
          </a:p>
          <a:p>
            <a:pPr marL="914400">
              <a:lnSpc>
                <a:spcPct val="100000"/>
              </a:lnSpc>
              <a:buClr>
                <a:schemeClr val="dk1"/>
              </a:buClr>
              <a:buFont typeface="Raleway Thin"/>
              <a:buChar char="■"/>
            </a:pPr>
            <a:r>
              <a:rPr lang="ru-RU" sz="1200" dirty="0">
                <a:solidFill>
                  <a:schemeClr val="dk1"/>
                </a:solidFill>
              </a:rPr>
              <a:t>Водопровод.</a:t>
            </a:r>
          </a:p>
          <a:p>
            <a:pPr marL="514350" indent="-514350">
              <a:buAutoNum type="arabicPeriod"/>
            </a:pPr>
            <a:endParaRPr lang="ru-RU" sz="1200" dirty="0">
              <a:solidFill>
                <a:schemeClr val="dk1"/>
              </a:solidFill>
            </a:endParaRPr>
          </a:p>
        </p:txBody>
      </p:sp>
      <p:sp>
        <p:nvSpPr>
          <p:cNvPr id="119" name="Google Shape;119;p26"/>
          <p:cNvSpPr txBox="1">
            <a:spLocks noGrp="1"/>
          </p:cNvSpPr>
          <p:nvPr>
            <p:ph type="ctrTitle"/>
          </p:nvPr>
        </p:nvSpPr>
        <p:spPr>
          <a:xfrm>
            <a:off x="1151700" y="541750"/>
            <a:ext cx="6840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ru-RU" dirty="0"/>
              <a:t>ПОВЕСТКА ДНЯ:</a:t>
            </a:r>
            <a:endParaRPr dirty="0"/>
          </a:p>
        </p:txBody>
      </p:sp>
      <p:pic>
        <p:nvPicPr>
          <p:cNvPr id="4" name="Google Shape;500;p46">
            <a:extLst>
              <a:ext uri="{FF2B5EF4-FFF2-40B4-BE49-F238E27FC236}">
                <a16:creationId xmlns:a16="http://schemas.microsoft.com/office/drawing/2014/main" id="{3BEA87ED-1082-5E4E-BAA8-0BE41821685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3616" r="23621"/>
          <a:stretch/>
        </p:blipFill>
        <p:spPr>
          <a:xfrm rot="18835663">
            <a:off x="7761194" y="3129583"/>
            <a:ext cx="993299" cy="271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02;p46">
            <a:extLst>
              <a:ext uri="{FF2B5EF4-FFF2-40B4-BE49-F238E27FC236}">
                <a16:creationId xmlns:a16="http://schemas.microsoft.com/office/drawing/2014/main" id="{0B54DB01-5DEA-6F4C-B153-DC0E516B303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7608" r="27608"/>
          <a:stretch/>
        </p:blipFill>
        <p:spPr>
          <a:xfrm rot="20338103">
            <a:off x="8278768" y="2735992"/>
            <a:ext cx="842776" cy="271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2452800" y="1739475"/>
            <a:ext cx="5964600" cy="12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8.7 M</a:t>
            </a:r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subTitle" idx="1"/>
          </p:nvPr>
        </p:nvSpPr>
        <p:spPr>
          <a:xfrm>
            <a:off x="4572000" y="2955075"/>
            <a:ext cx="38454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amount of known living plants at present in the world</a:t>
            </a:r>
            <a:endParaRPr/>
          </a:p>
        </p:txBody>
      </p:sp>
      <p:grpSp>
        <p:nvGrpSpPr>
          <p:cNvPr id="225" name="Google Shape;225;p35"/>
          <p:cNvGrpSpPr/>
          <p:nvPr/>
        </p:nvGrpSpPr>
        <p:grpSpPr>
          <a:xfrm rot="-6572027">
            <a:off x="-584823" y="1422261"/>
            <a:ext cx="4401005" cy="4382597"/>
            <a:chOff x="-989766" y="-677023"/>
            <a:chExt cx="4523616" cy="4504694"/>
          </a:xfrm>
        </p:grpSpPr>
        <p:pic>
          <p:nvPicPr>
            <p:cNvPr id="226" name="Google Shape;226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537767">
              <a:off x="1183874" y="102875"/>
              <a:ext cx="1618952" cy="2338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35"/>
            <p:cNvPicPr preferRelativeResize="0"/>
            <p:nvPr/>
          </p:nvPicPr>
          <p:blipFill rotWithShape="1">
            <a:blip r:embed="rId4">
              <a:alphaModFix/>
            </a:blip>
            <a:srcRect l="36204"/>
            <a:stretch/>
          </p:blipFill>
          <p:spPr>
            <a:xfrm rot="7789305">
              <a:off x="552386" y="-248125"/>
              <a:ext cx="1087529" cy="24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35"/>
            <p:cNvPicPr preferRelativeResize="0"/>
            <p:nvPr/>
          </p:nvPicPr>
          <p:blipFill rotWithShape="1">
            <a:blip r:embed="rId5">
              <a:alphaModFix/>
            </a:blip>
            <a:srcRect l="13055" r="13062"/>
            <a:stretch/>
          </p:blipFill>
          <p:spPr>
            <a:xfrm rot="5677405">
              <a:off x="496791" y="-1479672"/>
              <a:ext cx="2005243" cy="3919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9395218" flipH="1">
              <a:off x="-469048" y="472671"/>
              <a:ext cx="2118698" cy="3060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35"/>
            <p:cNvPicPr preferRelativeResize="0"/>
            <p:nvPr/>
          </p:nvPicPr>
          <p:blipFill rotWithShape="1">
            <a:blip r:embed="rId7">
              <a:alphaModFix/>
            </a:blip>
            <a:srcRect t="15521" b="15521"/>
            <a:stretch/>
          </p:blipFill>
          <p:spPr>
            <a:xfrm rot="10800000">
              <a:off x="-345775" y="-294001"/>
              <a:ext cx="1618951" cy="16123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432;p41">
            <a:extLst>
              <a:ext uri="{FF2B5EF4-FFF2-40B4-BE49-F238E27FC236}">
                <a16:creationId xmlns:a16="http://schemas.microsoft.com/office/drawing/2014/main" id="{8F06410E-E9C0-C341-B1C1-FF914D49B1A7}"/>
              </a:ext>
            </a:extLst>
          </p:cNvPr>
          <p:cNvSpPr txBox="1"/>
          <p:nvPr/>
        </p:nvSpPr>
        <p:spPr>
          <a:xfrm>
            <a:off x="2809527" y="1875694"/>
            <a:ext cx="5491326" cy="15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000" b="1" dirty="0">
                <a:solidFill>
                  <a:srgbClr val="482400"/>
                </a:solidFill>
                <a:latin typeface="Raleway Thin"/>
                <a:ea typeface="Raleway Thin"/>
                <a:cs typeface="Raleway Thin"/>
                <a:sym typeface="Raleway Thin"/>
              </a:rPr>
              <a:t>Для проведения межевания своих участков можно обращаться к менеджеру:</a:t>
            </a:r>
          </a:p>
          <a:p>
            <a:pPr lvl="0" algn="ctr">
              <a:spcAft>
                <a:spcPts val="1600"/>
              </a:spcAft>
            </a:pPr>
            <a:r>
              <a:rPr lang="ru-RU" sz="2000" b="1" dirty="0">
                <a:solidFill>
                  <a:schemeClr val="bg1"/>
                </a:solidFill>
                <a:latin typeface="Raleway Thin"/>
                <a:ea typeface="Raleway Thin"/>
                <a:cs typeface="Raleway Thin"/>
                <a:sym typeface="Raleway Thin"/>
              </a:rPr>
              <a:t>Вероника Безрукова</a:t>
            </a:r>
          </a:p>
          <a:p>
            <a:pPr lvl="0" algn="ctr">
              <a:spcAft>
                <a:spcPts val="1600"/>
              </a:spcAft>
            </a:pPr>
            <a:r>
              <a:rPr lang="ru-RU" sz="2000" b="1" dirty="0">
                <a:solidFill>
                  <a:schemeClr val="bg1"/>
                </a:solidFill>
                <a:latin typeface="Raleway Thin"/>
                <a:ea typeface="Raleway Thin"/>
                <a:cs typeface="Raleway Thin"/>
                <a:sym typeface="Raleway Thin"/>
              </a:rPr>
              <a:t>+7 916 838 2022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000" b="1" dirty="0">
                <a:solidFill>
                  <a:srgbClr val="482400"/>
                </a:solidFill>
                <a:latin typeface="Raleway Thin"/>
                <a:ea typeface="Raleway Thin"/>
                <a:cs typeface="Raleway Thin"/>
                <a:sym typeface="Raleway Thin"/>
              </a:rPr>
              <a:t>До 1 марта 2021 года действует упрощенная процедура регистрации построек.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000" b="1" dirty="0">
                <a:solidFill>
                  <a:srgbClr val="482400"/>
                </a:solidFill>
                <a:latin typeface="Raleway Thin"/>
                <a:ea typeface="Raleway Thin"/>
                <a:cs typeface="Raleway Thin"/>
                <a:sym typeface="Raleway Thin"/>
              </a:rPr>
              <a:t>Дачную амнистию хотят продлить до 2026 года. Но пока закон не принят.</a:t>
            </a:r>
          </a:p>
        </p:txBody>
      </p:sp>
    </p:spTree>
    <p:extLst>
      <p:ext uri="{BB962C8B-B14F-4D97-AF65-F5344CB8AC3E}">
        <p14:creationId xmlns:p14="http://schemas.microsoft.com/office/powerpoint/2010/main" val="2170079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1"/>
          <p:cNvSpPr txBox="1">
            <a:spLocks noGrp="1"/>
          </p:cNvSpPr>
          <p:nvPr>
            <p:ph type="ctrTitle"/>
          </p:nvPr>
        </p:nvSpPr>
        <p:spPr>
          <a:xfrm>
            <a:off x="1151700" y="541750"/>
            <a:ext cx="6840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ПЕРВОСТЕПЕННЫЕ ЗАДАЧИ</a:t>
            </a:r>
            <a:endParaRPr dirty="0"/>
          </a:p>
        </p:txBody>
      </p:sp>
      <p:sp>
        <p:nvSpPr>
          <p:cNvPr id="426" name="Google Shape;426;p41"/>
          <p:cNvSpPr txBox="1"/>
          <p:nvPr/>
        </p:nvSpPr>
        <p:spPr>
          <a:xfrm>
            <a:off x="731849" y="2213650"/>
            <a:ext cx="1688999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Россети</a:t>
            </a:r>
            <a:endParaRPr lang="ru-RU" sz="1600" dirty="0">
              <a:solidFill>
                <a:srgbClr val="C66E5C"/>
              </a:solidFill>
              <a:latin typeface="Prata"/>
              <a:ea typeface="Prata"/>
              <a:cs typeface="Prata"/>
              <a:sym typeface="Prat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(</a:t>
            </a:r>
            <a:r>
              <a:rPr lang="ru-RU" sz="10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отв. Стелла </a:t>
            </a:r>
            <a:r>
              <a:rPr lang="ru-RU" sz="1000" dirty="0" err="1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Шамян</a:t>
            </a:r>
            <a:r>
              <a:rPr lang="ru-RU" sz="10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)</a:t>
            </a:r>
            <a:endParaRPr sz="800" dirty="0">
              <a:solidFill>
                <a:srgbClr val="C66E5C"/>
              </a:solidFill>
              <a:latin typeface="Prata"/>
              <a:ea typeface="Prata"/>
              <a:cs typeface="Prata"/>
              <a:sym typeface="Prata"/>
            </a:endParaRPr>
          </a:p>
        </p:txBody>
      </p:sp>
      <p:sp>
        <p:nvSpPr>
          <p:cNvPr id="427" name="Google Shape;427;p41"/>
          <p:cNvSpPr txBox="1"/>
          <p:nvPr/>
        </p:nvSpPr>
        <p:spPr>
          <a:xfrm>
            <a:off x="731850" y="3319712"/>
            <a:ext cx="1689000" cy="87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solidFill>
                  <a:srgbClr val="482400"/>
                </a:solidFill>
                <a:latin typeface="Raleway Thin"/>
                <a:ea typeface="Raleway Thin"/>
                <a:cs typeface="Raleway Thin"/>
                <a:sym typeface="Raleway Thin"/>
              </a:rPr>
              <a:t>Заявка СНТ Астра принята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solidFill>
                  <a:srgbClr val="482400"/>
                </a:solidFill>
                <a:latin typeface="Raleway Thin"/>
                <a:ea typeface="Raleway Thin"/>
                <a:cs typeface="Raleway Thin"/>
                <a:sym typeface="Raleway Thin"/>
              </a:rPr>
              <a:t>Подписание договора в декабре 2020</a:t>
            </a:r>
            <a:endParaRPr dirty="0">
              <a:solidFill>
                <a:srgbClr val="4824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428" name="Google Shape;428;p41"/>
          <p:cNvSpPr txBox="1"/>
          <p:nvPr/>
        </p:nvSpPr>
        <p:spPr>
          <a:xfrm>
            <a:off x="6903013" y="3285555"/>
            <a:ext cx="13293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Перенос и ремонт </a:t>
            </a:r>
            <a:r>
              <a:rPr lang="ru-RU" sz="1600" dirty="0" err="1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мусорки</a:t>
            </a:r>
            <a:endParaRPr lang="ru-RU" sz="1600" dirty="0">
              <a:solidFill>
                <a:srgbClr val="C66E5C"/>
              </a:solidFill>
              <a:latin typeface="Prata"/>
              <a:ea typeface="Prata"/>
              <a:cs typeface="Prata"/>
              <a:sym typeface="Prata"/>
            </a:endParaRPr>
          </a:p>
          <a:p>
            <a:pPr algn="ctr"/>
            <a:r>
              <a:rPr lang="ru-RU" sz="10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(отв. Дарья </a:t>
            </a:r>
            <a:r>
              <a:rPr lang="ru-RU" sz="1000" dirty="0" err="1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Краснякова</a:t>
            </a:r>
            <a:r>
              <a:rPr lang="ru-RU" sz="10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C66E5C"/>
              </a:solidFill>
              <a:latin typeface="Prata"/>
              <a:ea typeface="Prata"/>
              <a:cs typeface="Prata"/>
              <a:sym typeface="Prata"/>
            </a:endParaRPr>
          </a:p>
        </p:txBody>
      </p:sp>
      <p:cxnSp>
        <p:nvCxnSpPr>
          <p:cNvPr id="429" name="Google Shape;429;p41"/>
          <p:cNvCxnSpPr/>
          <p:nvPr/>
        </p:nvCxnSpPr>
        <p:spPr>
          <a:xfrm>
            <a:off x="731850" y="2924925"/>
            <a:ext cx="7680300" cy="0"/>
          </a:xfrm>
          <a:prstGeom prst="straightConnector1">
            <a:avLst/>
          </a:prstGeom>
          <a:noFill/>
          <a:ln w="19050" cap="flat" cmpd="sng">
            <a:solidFill>
              <a:srgbClr val="C66E5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0" name="Google Shape;430;p41"/>
          <p:cNvSpPr txBox="1"/>
          <p:nvPr/>
        </p:nvSpPr>
        <p:spPr>
          <a:xfrm>
            <a:off x="6723126" y="1871050"/>
            <a:ext cx="1689000" cy="1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solidFill>
                  <a:srgbClr val="482400"/>
                </a:solidFill>
                <a:latin typeface="Raleway Thin"/>
                <a:ea typeface="Raleway Thin"/>
                <a:cs typeface="Raleway Thin"/>
                <a:sym typeface="Raleway Thin"/>
              </a:rPr>
              <a:t>Запланировано после переноса забора</a:t>
            </a:r>
            <a:endParaRPr dirty="0">
              <a:solidFill>
                <a:srgbClr val="4824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431" name="Google Shape;431;p41"/>
          <p:cNvSpPr txBox="1"/>
          <p:nvPr/>
        </p:nvSpPr>
        <p:spPr>
          <a:xfrm>
            <a:off x="4695198" y="2213650"/>
            <a:ext cx="177148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Перенос забора, электрические ворота</a:t>
            </a:r>
            <a:endParaRPr sz="1600" dirty="0">
              <a:solidFill>
                <a:srgbClr val="C66E5C"/>
              </a:solidFill>
              <a:latin typeface="Prata"/>
              <a:ea typeface="Prata"/>
              <a:cs typeface="Prata"/>
              <a:sym typeface="Prata"/>
            </a:endParaRPr>
          </a:p>
        </p:txBody>
      </p:sp>
      <p:sp>
        <p:nvSpPr>
          <p:cNvPr id="432" name="Google Shape;432;p41"/>
          <p:cNvSpPr txBox="1"/>
          <p:nvPr/>
        </p:nvSpPr>
        <p:spPr>
          <a:xfrm>
            <a:off x="4777678" y="2907463"/>
            <a:ext cx="1689000" cy="1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solidFill>
                  <a:srgbClr val="482400"/>
                </a:solidFill>
                <a:latin typeface="Raleway Thin"/>
                <a:ea typeface="Raleway Thin"/>
                <a:cs typeface="Raleway Thin"/>
                <a:sym typeface="Raleway Thin"/>
              </a:rPr>
              <a:t>Возможно после межевания СНТ</a:t>
            </a:r>
            <a:endParaRPr dirty="0">
              <a:solidFill>
                <a:srgbClr val="4824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433" name="Google Shape;433;p41"/>
          <p:cNvSpPr txBox="1"/>
          <p:nvPr/>
        </p:nvSpPr>
        <p:spPr>
          <a:xfrm>
            <a:off x="2679192" y="3285555"/>
            <a:ext cx="1842038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Межевание</a:t>
            </a:r>
          </a:p>
          <a:p>
            <a:pPr algn="ctr"/>
            <a:r>
              <a:rPr lang="ru-RU" sz="10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(отв. Светлана </a:t>
            </a:r>
            <a:r>
              <a:rPr lang="ru-RU" sz="1000" dirty="0" err="1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Велижанина</a:t>
            </a:r>
            <a:r>
              <a:rPr lang="ru-RU" sz="10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C66E5C"/>
              </a:solidFill>
              <a:latin typeface="Prata"/>
              <a:ea typeface="Prata"/>
              <a:cs typeface="Prata"/>
              <a:sym typeface="Prata"/>
            </a:endParaRPr>
          </a:p>
        </p:txBody>
      </p:sp>
      <p:sp>
        <p:nvSpPr>
          <p:cNvPr id="434" name="Google Shape;434;p41"/>
          <p:cNvSpPr txBox="1"/>
          <p:nvPr/>
        </p:nvSpPr>
        <p:spPr>
          <a:xfrm>
            <a:off x="2749750" y="1358986"/>
            <a:ext cx="1689000" cy="1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solidFill>
                  <a:srgbClr val="482400"/>
                </a:solidFill>
                <a:latin typeface="Raleway Thin"/>
                <a:ea typeface="Raleway Thin"/>
                <a:cs typeface="Raleway Thin"/>
                <a:sym typeface="Raleway Thin"/>
              </a:rPr>
              <a:t>Подписан договор с ООО «Гео Гарант»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solidFill>
                  <a:srgbClr val="482400"/>
                </a:solidFill>
                <a:latin typeface="Raleway Thin"/>
                <a:ea typeface="Raleway Thin"/>
                <a:cs typeface="Raleway Thin"/>
                <a:sym typeface="Raleway Thin"/>
              </a:rPr>
              <a:t>21.10 запущены геодезические работы</a:t>
            </a:r>
          </a:p>
        </p:txBody>
      </p:sp>
      <p:pic>
        <p:nvPicPr>
          <p:cNvPr id="435" name="Google Shape;435;p41"/>
          <p:cNvPicPr preferRelativeResize="0"/>
          <p:nvPr/>
        </p:nvPicPr>
        <p:blipFill rotWithShape="1">
          <a:blip r:embed="rId3">
            <a:alphaModFix/>
          </a:blip>
          <a:srcRect l="14363" t="7594" r="35412" b="60296"/>
          <a:stretch/>
        </p:blipFill>
        <p:spPr>
          <a:xfrm>
            <a:off x="5325349" y="2376777"/>
            <a:ext cx="593651" cy="54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1"/>
          <p:cNvPicPr preferRelativeResize="0"/>
          <p:nvPr/>
        </p:nvPicPr>
        <p:blipFill rotWithShape="1">
          <a:blip r:embed="rId3">
            <a:alphaModFix/>
          </a:blip>
          <a:srcRect l="14363" t="7594" r="35412" b="60296"/>
          <a:stretch/>
        </p:blipFill>
        <p:spPr>
          <a:xfrm rot="10800000">
            <a:off x="7270799" y="2924927"/>
            <a:ext cx="593651" cy="54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1"/>
          <p:cNvPicPr preferRelativeResize="0"/>
          <p:nvPr/>
        </p:nvPicPr>
        <p:blipFill rotWithShape="1">
          <a:blip r:embed="rId3">
            <a:alphaModFix/>
          </a:blip>
          <a:srcRect l="14363" t="7594" r="35412" b="60296"/>
          <a:stretch/>
        </p:blipFill>
        <p:spPr>
          <a:xfrm>
            <a:off x="1278124" y="2376777"/>
            <a:ext cx="593651" cy="54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1"/>
          <p:cNvPicPr preferRelativeResize="0"/>
          <p:nvPr/>
        </p:nvPicPr>
        <p:blipFill rotWithShape="1">
          <a:blip r:embed="rId3">
            <a:alphaModFix/>
          </a:blip>
          <a:srcRect l="14363" t="7594" r="35412" b="60296"/>
          <a:stretch/>
        </p:blipFill>
        <p:spPr>
          <a:xfrm rot="10800000">
            <a:off x="3223574" y="2924927"/>
            <a:ext cx="593651" cy="5481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31AD8B-B824-AF4A-BCFD-1C0BC76C11DD}"/>
              </a:ext>
            </a:extLst>
          </p:cNvPr>
          <p:cNvSpPr/>
          <p:nvPr/>
        </p:nvSpPr>
        <p:spPr>
          <a:xfrm>
            <a:off x="0" y="0"/>
            <a:ext cx="2519568" cy="51435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678001-D65C-2C40-9892-2133CBB2FF7E}"/>
              </a:ext>
            </a:extLst>
          </p:cNvPr>
          <p:cNvSpPr txBox="1"/>
          <p:nvPr/>
        </p:nvSpPr>
        <p:spPr>
          <a:xfrm>
            <a:off x="-216708" y="1857945"/>
            <a:ext cx="2952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Raleway Thin"/>
              </a:rPr>
              <a:t>Денег на это  </a:t>
            </a:r>
          </a:p>
          <a:p>
            <a:pPr algn="ctr"/>
            <a:r>
              <a:rPr lang="ru-RU" sz="1600" b="1" dirty="0">
                <a:solidFill>
                  <a:schemeClr val="bg2"/>
                </a:solidFill>
                <a:latin typeface="Raleway Thin"/>
              </a:rPr>
              <a:t>пока не хватает.</a:t>
            </a:r>
          </a:p>
          <a:p>
            <a:pPr algn="ctr"/>
            <a:endParaRPr lang="ru-RU" sz="1600" b="1" dirty="0">
              <a:solidFill>
                <a:schemeClr val="bg2"/>
              </a:solidFill>
              <a:latin typeface="Raleway Thin"/>
            </a:endParaRPr>
          </a:p>
          <a:p>
            <a:pPr algn="ctr"/>
            <a:r>
              <a:rPr lang="ru-RU" sz="1600" b="1" dirty="0">
                <a:solidFill>
                  <a:schemeClr val="bg2"/>
                </a:solidFill>
                <a:latin typeface="Raleway Thin"/>
              </a:rPr>
              <a:t>Или скидываемся дополнительно или процесс займет годы.</a:t>
            </a:r>
          </a:p>
          <a:p>
            <a:pPr algn="ctr"/>
            <a:endParaRPr lang="ru-RU" sz="1600" b="1" dirty="0">
              <a:solidFill>
                <a:schemeClr val="bg2"/>
              </a:solidFill>
              <a:latin typeface="Raleway Thin"/>
            </a:endParaRPr>
          </a:p>
          <a:p>
            <a:pPr algn="ctr"/>
            <a:r>
              <a:rPr lang="ru-RU" sz="1600" b="1" dirty="0">
                <a:solidFill>
                  <a:schemeClr val="bg2"/>
                </a:solidFill>
                <a:latin typeface="Raleway Thin"/>
              </a:rPr>
              <a:t>Вопрос о взносах будет вынесен на очное собрание летом 2021</a:t>
            </a:r>
          </a:p>
        </p:txBody>
      </p:sp>
    </p:spTree>
    <p:extLst>
      <p:ext uri="{BB962C8B-B14F-4D97-AF65-F5344CB8AC3E}">
        <p14:creationId xmlns:p14="http://schemas.microsoft.com/office/powerpoint/2010/main" val="2213579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4CE51D-2CF4-AC48-B15E-A8128D4B5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728" y="2320669"/>
            <a:ext cx="6082543" cy="528600"/>
          </a:xfrm>
        </p:spPr>
        <p:txBody>
          <a:bodyPr/>
          <a:lstStyle/>
          <a:p>
            <a:pPr algn="ctr"/>
            <a:r>
              <a:rPr lang="ru-RU" sz="2800" dirty="0"/>
              <a:t>Отвечаем на ваши вопросы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309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C9FE96-6F35-9C43-8BEB-AE57E13F0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Бюллетени разосланы</a:t>
            </a:r>
          </a:p>
          <a:p>
            <a:r>
              <a:rPr lang="ru-RU" dirty="0"/>
              <a:t>Получено 52 бюллетеня</a:t>
            </a:r>
          </a:p>
          <a:p>
            <a:r>
              <a:rPr lang="ru-RU" dirty="0"/>
              <a:t>74% от количества членов СНТ</a:t>
            </a:r>
          </a:p>
          <a:p>
            <a:r>
              <a:rPr lang="ru-RU" dirty="0"/>
              <a:t>51% от количества участков</a:t>
            </a:r>
          </a:p>
          <a:p>
            <a:endParaRPr lang="ru-RU" dirty="0"/>
          </a:p>
          <a:p>
            <a:pPr marL="152400" indent="0">
              <a:buNone/>
            </a:pPr>
            <a:r>
              <a:rPr lang="ru-RU" dirty="0"/>
              <a:t>Кворум имеется.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49478B-6153-0A46-8DD2-622947D5AE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Голосование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0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subTitle" idx="1"/>
          </p:nvPr>
        </p:nvSpPr>
        <p:spPr>
          <a:xfrm>
            <a:off x="713976" y="424698"/>
            <a:ext cx="5634900" cy="95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l"/>
            <a:r>
              <a:rPr lang="en" dirty="0"/>
              <a:t>1.1. </a:t>
            </a:r>
            <a:r>
              <a:rPr lang="ru-RU" dirty="0"/>
              <a:t>ВЫБОРЫ ПРЕДСЕДАТЕЛЬСТВУЮЩЕГО И СЕКРЕТАРЯ СОБРАНИЯ</a:t>
            </a:r>
            <a:endParaRPr lang="en-US" dirty="0"/>
          </a:p>
        </p:txBody>
      </p:sp>
      <p:pic>
        <p:nvPicPr>
          <p:cNvPr id="138" name="Google Shape;1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45" flipH="1">
            <a:off x="4004113" y="3565607"/>
            <a:ext cx="998404" cy="15416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8">
            <a:extLst>
              <a:ext uri="{FF2B5EF4-FFF2-40B4-BE49-F238E27FC236}">
                <a16:creationId xmlns:a16="http://schemas.microsoft.com/office/drawing/2014/main" id="{F15F2DFE-2444-D24A-8C30-3A8654AA9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245156"/>
              </p:ext>
            </p:extLst>
          </p:nvPr>
        </p:nvGraphicFramePr>
        <p:xfrm>
          <a:off x="2204357" y="1981108"/>
          <a:ext cx="4024985" cy="1688528"/>
        </p:xfrm>
        <a:graphic>
          <a:graphicData uri="http://schemas.openxmlformats.org/drawingml/2006/table">
            <a:tbl>
              <a:tblPr firstRow="1" bandRow="1">
                <a:tableStyleId>{779D68B1-07E7-4941-9475-C308AFD0C05D}</a:tableStyleId>
              </a:tblPr>
              <a:tblGrid>
                <a:gridCol w="2636377">
                  <a:extLst>
                    <a:ext uri="{9D8B030D-6E8A-4147-A177-3AD203B41FA5}">
                      <a16:colId xmlns:a16="http://schemas.microsoft.com/office/drawing/2014/main" val="4192838205"/>
                    </a:ext>
                  </a:extLst>
                </a:gridCol>
                <a:gridCol w="1388608">
                  <a:extLst>
                    <a:ext uri="{9D8B030D-6E8A-4147-A177-3AD203B41FA5}">
                      <a16:colId xmlns:a16="http://schemas.microsoft.com/office/drawing/2014/main" val="1301482549"/>
                    </a:ext>
                  </a:extLst>
                </a:gridCol>
              </a:tblGrid>
              <a:tr h="422132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/>
                          </a:solidFill>
                          <a:latin typeface="Raleway Thin"/>
                          <a:sym typeface="Raleway Thin"/>
                        </a:rPr>
                        <a:t>«За»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/>
                          </a:solidFill>
                          <a:latin typeface="Raleway Thin"/>
                          <a:sym typeface="Raleway Thin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289075"/>
                  </a:ext>
                </a:extLst>
              </a:tr>
              <a:tr h="422132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/>
                          </a:solidFill>
                          <a:latin typeface="Raleway Thin"/>
                          <a:sym typeface="Raleway Thin"/>
                        </a:rPr>
                        <a:t>«Против»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/>
                          </a:solidFill>
                          <a:latin typeface="Raleway Thin"/>
                          <a:sym typeface="Raleway Thin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722297"/>
                  </a:ext>
                </a:extLst>
              </a:tr>
              <a:tr h="422132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/>
                          </a:solidFill>
                          <a:latin typeface="Raleway Thin"/>
                          <a:sym typeface="Raleway Thin"/>
                        </a:rPr>
                        <a:t>«Воздержалось»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/>
                          </a:solidFill>
                          <a:latin typeface="Raleway Thin"/>
                          <a:sym typeface="Raleway Thin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292722"/>
                  </a:ext>
                </a:extLst>
              </a:tr>
              <a:tr h="422132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/>
                          </a:solidFill>
                          <a:latin typeface="Raleway Thin"/>
                          <a:sym typeface="Raleway Thin"/>
                        </a:rPr>
                        <a:t>Не заполнена графа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/>
                          </a:solidFill>
                          <a:latin typeface="Raleway Thin"/>
                          <a:sym typeface="Raleway Thin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187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38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subTitle" idx="1"/>
          </p:nvPr>
        </p:nvSpPr>
        <p:spPr>
          <a:xfrm>
            <a:off x="713976" y="424698"/>
            <a:ext cx="5634900" cy="95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l"/>
            <a:r>
              <a:rPr lang="en" dirty="0"/>
              <a:t>1.2. </a:t>
            </a:r>
            <a:r>
              <a:rPr lang="ru-RU" dirty="0"/>
              <a:t>ИЗБРАНИЕ СЧЕТНОЙ КОМИССИИ</a:t>
            </a:r>
            <a:endParaRPr lang="en-US" dirty="0"/>
          </a:p>
        </p:txBody>
      </p:sp>
      <p:pic>
        <p:nvPicPr>
          <p:cNvPr id="138" name="Google Shape;1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45" flipH="1">
            <a:off x="4004113" y="3565607"/>
            <a:ext cx="998404" cy="15416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Таблица 8">
            <a:extLst>
              <a:ext uri="{FF2B5EF4-FFF2-40B4-BE49-F238E27FC236}">
                <a16:creationId xmlns:a16="http://schemas.microsoft.com/office/drawing/2014/main" id="{A3D5A9C6-4F61-674F-9C75-E833C16F8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806186"/>
              </p:ext>
            </p:extLst>
          </p:nvPr>
        </p:nvGraphicFramePr>
        <p:xfrm>
          <a:off x="2323891" y="1967500"/>
          <a:ext cx="4024985" cy="1688528"/>
        </p:xfrm>
        <a:graphic>
          <a:graphicData uri="http://schemas.openxmlformats.org/drawingml/2006/table">
            <a:tbl>
              <a:tblPr firstRow="1" bandRow="1">
                <a:tableStyleId>{779D68B1-07E7-4941-9475-C308AFD0C05D}</a:tableStyleId>
              </a:tblPr>
              <a:tblGrid>
                <a:gridCol w="2636377">
                  <a:extLst>
                    <a:ext uri="{9D8B030D-6E8A-4147-A177-3AD203B41FA5}">
                      <a16:colId xmlns:a16="http://schemas.microsoft.com/office/drawing/2014/main" val="4192838205"/>
                    </a:ext>
                  </a:extLst>
                </a:gridCol>
                <a:gridCol w="1388608">
                  <a:extLst>
                    <a:ext uri="{9D8B030D-6E8A-4147-A177-3AD203B41FA5}">
                      <a16:colId xmlns:a16="http://schemas.microsoft.com/office/drawing/2014/main" val="1301482549"/>
                    </a:ext>
                  </a:extLst>
                </a:gridCol>
              </a:tblGrid>
              <a:tr h="422132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/>
                          </a:solidFill>
                          <a:latin typeface="Raleway Thin"/>
                          <a:sym typeface="Raleway Thin"/>
                        </a:rPr>
                        <a:t>«За»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/>
                          </a:solidFill>
                          <a:latin typeface="Raleway Thin"/>
                          <a:sym typeface="Raleway Thin"/>
                        </a:rPr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289075"/>
                  </a:ext>
                </a:extLst>
              </a:tr>
              <a:tr h="422132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/>
                          </a:solidFill>
                          <a:latin typeface="Raleway Thin"/>
                          <a:sym typeface="Raleway Thin"/>
                        </a:rPr>
                        <a:t>«Против»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/>
                          </a:solidFill>
                          <a:latin typeface="Raleway Thin"/>
                          <a:sym typeface="Raleway Thin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722297"/>
                  </a:ext>
                </a:extLst>
              </a:tr>
              <a:tr h="422132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/>
                          </a:solidFill>
                          <a:latin typeface="Raleway Thin"/>
                          <a:sym typeface="Raleway Thin"/>
                        </a:rPr>
                        <a:t>«Воздержалось»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/>
                          </a:solidFill>
                          <a:latin typeface="Raleway Thin"/>
                          <a:sym typeface="Raleway Thin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292722"/>
                  </a:ext>
                </a:extLst>
              </a:tr>
              <a:tr h="422132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/>
                          </a:solidFill>
                          <a:latin typeface="Raleway Thin"/>
                          <a:sym typeface="Raleway Thin"/>
                        </a:rPr>
                        <a:t>Не заполнена графа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/>
                          </a:solidFill>
                          <a:latin typeface="Raleway Thin"/>
                          <a:sym typeface="Raleway Thin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288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17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ctrTitle"/>
          </p:nvPr>
        </p:nvSpPr>
        <p:spPr>
          <a:xfrm>
            <a:off x="1151700" y="540850"/>
            <a:ext cx="7350274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2. Вступление новых членов в СНТ</a:t>
            </a:r>
          </a:p>
        </p:txBody>
      </p:sp>
      <p:pic>
        <p:nvPicPr>
          <p:cNvPr id="156" name="Google Shape;1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135" y="174758"/>
            <a:ext cx="1121748" cy="16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503;p46">
            <a:extLst>
              <a:ext uri="{FF2B5EF4-FFF2-40B4-BE49-F238E27FC236}">
                <a16:creationId xmlns:a16="http://schemas.microsoft.com/office/drawing/2014/main" id="{79353CE8-A831-584D-AFC4-6B8ED83A4EC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670940">
            <a:off x="7479019" y="3365808"/>
            <a:ext cx="1881980" cy="271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502;p46">
            <a:extLst>
              <a:ext uri="{FF2B5EF4-FFF2-40B4-BE49-F238E27FC236}">
                <a16:creationId xmlns:a16="http://schemas.microsoft.com/office/drawing/2014/main" id="{7B2E5C1D-83B6-3D4C-965A-EF5CB2F215C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608" r="27608"/>
          <a:stretch/>
        </p:blipFill>
        <p:spPr>
          <a:xfrm rot="7137328">
            <a:off x="69043" y="-1065228"/>
            <a:ext cx="842776" cy="2718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Таблица 8">
            <a:extLst>
              <a:ext uri="{FF2B5EF4-FFF2-40B4-BE49-F238E27FC236}">
                <a16:creationId xmlns:a16="http://schemas.microsoft.com/office/drawing/2014/main" id="{74823816-8AFD-0B45-A322-5EE02066E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135519"/>
              </p:ext>
            </p:extLst>
          </p:nvPr>
        </p:nvGraphicFramePr>
        <p:xfrm>
          <a:off x="4049420" y="2045900"/>
          <a:ext cx="4024985" cy="1688528"/>
        </p:xfrm>
        <a:graphic>
          <a:graphicData uri="http://schemas.openxmlformats.org/drawingml/2006/table">
            <a:tbl>
              <a:tblPr firstRow="1" bandRow="1">
                <a:tableStyleId>{779D68B1-07E7-4941-9475-C308AFD0C05D}</a:tableStyleId>
              </a:tblPr>
              <a:tblGrid>
                <a:gridCol w="2636377">
                  <a:extLst>
                    <a:ext uri="{9D8B030D-6E8A-4147-A177-3AD203B41FA5}">
                      <a16:colId xmlns:a16="http://schemas.microsoft.com/office/drawing/2014/main" val="4192838205"/>
                    </a:ext>
                  </a:extLst>
                </a:gridCol>
                <a:gridCol w="1388608">
                  <a:extLst>
                    <a:ext uri="{9D8B030D-6E8A-4147-A177-3AD203B41FA5}">
                      <a16:colId xmlns:a16="http://schemas.microsoft.com/office/drawing/2014/main" val="1301482549"/>
                    </a:ext>
                  </a:extLst>
                </a:gridCol>
              </a:tblGrid>
              <a:tr h="422132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Raleway Thin"/>
                          <a:sym typeface="Raleway Thin"/>
                        </a:rPr>
                        <a:t>«За»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Raleway Thin"/>
                          <a:sym typeface="Raleway Thin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289075"/>
                  </a:ext>
                </a:extLst>
              </a:tr>
              <a:tr h="422132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Raleway Thin"/>
                          <a:sym typeface="Raleway Thin"/>
                        </a:rPr>
                        <a:t>«Против»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Raleway Thin"/>
                          <a:sym typeface="Raleway Thin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722297"/>
                  </a:ext>
                </a:extLst>
              </a:tr>
              <a:tr h="422132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Raleway Thin"/>
                          <a:sym typeface="Raleway Thin"/>
                        </a:rPr>
                        <a:t>«Воздержалось»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Raleway Thin"/>
                          <a:sym typeface="Raleway Thin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292722"/>
                  </a:ext>
                </a:extLst>
              </a:tr>
              <a:tr h="422132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Raleway Thin"/>
                          <a:sym typeface="Raleway Thin"/>
                        </a:rPr>
                        <a:t>Не заполнена графа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Raleway Thin"/>
                          <a:sym typeface="Raleway Thin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09818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1C229C7-EECD-8545-9065-3FFBDFC57242}"/>
              </a:ext>
            </a:extLst>
          </p:cNvPr>
          <p:cNvSpPr/>
          <p:nvPr/>
        </p:nvSpPr>
        <p:spPr>
          <a:xfrm>
            <a:off x="490431" y="2081885"/>
            <a:ext cx="34110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NewRomanPSMT"/>
              </a:rPr>
              <a:t>Дудкина А.А., уч. </a:t>
            </a:r>
            <a:r>
              <a:rPr lang="en-GB" sz="2400" dirty="0">
                <a:latin typeface="TimesNewRomanPSMT"/>
              </a:rPr>
              <a:t>No 67 </a:t>
            </a:r>
            <a:endParaRPr lang="ru-RU" sz="2400" dirty="0">
              <a:latin typeface="TimesNewRomanPSMT"/>
            </a:endParaRPr>
          </a:p>
          <a:p>
            <a:r>
              <a:rPr lang="ru-RU" sz="2400" dirty="0">
                <a:latin typeface="TimesNewRomanPSMT"/>
              </a:rPr>
              <a:t>Приходько И.А., уч. 49 </a:t>
            </a:r>
          </a:p>
          <a:p>
            <a:r>
              <a:rPr lang="ru-RU" sz="2400" dirty="0">
                <a:latin typeface="TimesNewRomanPSMT"/>
              </a:rPr>
              <a:t>Савельева А.А. уч. 91 </a:t>
            </a:r>
          </a:p>
          <a:p>
            <a:r>
              <a:rPr lang="ru-RU" sz="2400" dirty="0">
                <a:latin typeface="TimesNewRomanPSMT"/>
              </a:rPr>
              <a:t>Савельев А.Н., уч. 91 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216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ctrTitle"/>
          </p:nvPr>
        </p:nvSpPr>
        <p:spPr>
          <a:xfrm>
            <a:off x="1151700" y="540850"/>
            <a:ext cx="7350274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3. ИЗБРАНИЕ ПРЕДСЕДАТЕЛЯ ПРАВЛЕНИЯ СНТ АСТРА</a:t>
            </a:r>
          </a:p>
        </p:txBody>
      </p:sp>
      <p:sp>
        <p:nvSpPr>
          <p:cNvPr id="152" name="Google Shape;152;p30"/>
          <p:cNvSpPr txBox="1">
            <a:spLocks noGrp="1"/>
          </p:cNvSpPr>
          <p:nvPr>
            <p:ph type="subTitle" idx="2"/>
          </p:nvPr>
        </p:nvSpPr>
        <p:spPr>
          <a:xfrm>
            <a:off x="496008" y="3848858"/>
            <a:ext cx="3487529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sz="1400" dirty="0">
                <a:solidFill>
                  <a:schemeClr val="dk1"/>
                </a:solidFill>
                <a:latin typeface="Raleway Thin"/>
                <a:sym typeface="Raleway Thin"/>
              </a:rPr>
              <a:t>Ирина Всеволодовна Кузнецова</a:t>
            </a:r>
            <a:endParaRPr sz="1400" dirty="0">
              <a:solidFill>
                <a:schemeClr val="dk1"/>
              </a:solidFill>
              <a:latin typeface="Raleway Thin"/>
              <a:sym typeface="Raleway Thin"/>
            </a:endParaRPr>
          </a:p>
        </p:txBody>
      </p:sp>
      <p:sp>
        <p:nvSpPr>
          <p:cNvPr id="154" name="Google Shape;154;p30"/>
          <p:cNvSpPr txBox="1">
            <a:spLocks noGrp="1"/>
          </p:cNvSpPr>
          <p:nvPr>
            <p:ph type="subTitle" idx="1"/>
          </p:nvPr>
        </p:nvSpPr>
        <p:spPr>
          <a:xfrm>
            <a:off x="299955" y="4197559"/>
            <a:ext cx="3749465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ru-RU" dirty="0"/>
              <a:t>доктор медицинских наук, профессор, проживает в СНТ с 1985 года</a:t>
            </a:r>
            <a:endParaRPr dirty="0"/>
          </a:p>
        </p:txBody>
      </p:sp>
      <p:pic>
        <p:nvPicPr>
          <p:cNvPr id="156" name="Google Shape;1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900" y="1235850"/>
            <a:ext cx="1121748" cy="16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BBF0D82-C4C2-7141-B624-A741181C8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27" y="1171095"/>
            <a:ext cx="1648221" cy="2478067"/>
          </a:xfrm>
          <a:prstGeom prst="foldedCorne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oogle Shape;503;p46">
            <a:extLst>
              <a:ext uri="{FF2B5EF4-FFF2-40B4-BE49-F238E27FC236}">
                <a16:creationId xmlns:a16="http://schemas.microsoft.com/office/drawing/2014/main" id="{79353CE8-A831-584D-AFC4-6B8ED83A4EC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670940">
            <a:off x="7479019" y="3365808"/>
            <a:ext cx="1881980" cy="271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502;p46">
            <a:extLst>
              <a:ext uri="{FF2B5EF4-FFF2-40B4-BE49-F238E27FC236}">
                <a16:creationId xmlns:a16="http://schemas.microsoft.com/office/drawing/2014/main" id="{7B2E5C1D-83B6-3D4C-965A-EF5CB2F215C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7608" r="27608"/>
          <a:stretch/>
        </p:blipFill>
        <p:spPr>
          <a:xfrm rot="7137328">
            <a:off x="69043" y="-1065228"/>
            <a:ext cx="842776" cy="2718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Таблица 8">
            <a:extLst>
              <a:ext uri="{FF2B5EF4-FFF2-40B4-BE49-F238E27FC236}">
                <a16:creationId xmlns:a16="http://schemas.microsoft.com/office/drawing/2014/main" id="{74823816-8AFD-0B45-A322-5EE02066E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357342"/>
              </p:ext>
            </p:extLst>
          </p:nvPr>
        </p:nvGraphicFramePr>
        <p:xfrm>
          <a:off x="4049420" y="2045900"/>
          <a:ext cx="4024985" cy="1688528"/>
        </p:xfrm>
        <a:graphic>
          <a:graphicData uri="http://schemas.openxmlformats.org/drawingml/2006/table">
            <a:tbl>
              <a:tblPr firstRow="1" bandRow="1">
                <a:tableStyleId>{779D68B1-07E7-4941-9475-C308AFD0C05D}</a:tableStyleId>
              </a:tblPr>
              <a:tblGrid>
                <a:gridCol w="2636377">
                  <a:extLst>
                    <a:ext uri="{9D8B030D-6E8A-4147-A177-3AD203B41FA5}">
                      <a16:colId xmlns:a16="http://schemas.microsoft.com/office/drawing/2014/main" val="4192838205"/>
                    </a:ext>
                  </a:extLst>
                </a:gridCol>
                <a:gridCol w="1388608">
                  <a:extLst>
                    <a:ext uri="{9D8B030D-6E8A-4147-A177-3AD203B41FA5}">
                      <a16:colId xmlns:a16="http://schemas.microsoft.com/office/drawing/2014/main" val="1301482549"/>
                    </a:ext>
                  </a:extLst>
                </a:gridCol>
              </a:tblGrid>
              <a:tr h="422132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Raleway Thin"/>
                          <a:sym typeface="Raleway Thin"/>
                        </a:rPr>
                        <a:t>«За»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Raleway Thin"/>
                          <a:sym typeface="Raleway Thin"/>
                        </a:rPr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289075"/>
                  </a:ext>
                </a:extLst>
              </a:tr>
              <a:tr h="422132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Raleway Thin"/>
                          <a:sym typeface="Raleway Thin"/>
                        </a:rPr>
                        <a:t>«Против»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Raleway Thin"/>
                          <a:sym typeface="Raleway Thin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722297"/>
                  </a:ext>
                </a:extLst>
              </a:tr>
              <a:tr h="422132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Raleway Thin"/>
                          <a:sym typeface="Raleway Thin"/>
                        </a:rPr>
                        <a:t>«Воздержалось»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Raleway Thin"/>
                          <a:sym typeface="Raleway Thin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292722"/>
                  </a:ext>
                </a:extLst>
              </a:tr>
              <a:tr h="422132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Raleway Thin"/>
                          <a:sym typeface="Raleway Thin"/>
                        </a:rPr>
                        <a:t>Не заполнена графа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Raleway Thin"/>
                          <a:sym typeface="Raleway Thin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098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41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011F6E5-1ECC-424E-8CFE-B2566C5EA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400094" y="2810426"/>
            <a:ext cx="6082543" cy="721271"/>
          </a:xfrm>
        </p:spPr>
        <p:txBody>
          <a:bodyPr/>
          <a:lstStyle/>
          <a:p>
            <a:pPr algn="ctr"/>
            <a:r>
              <a:rPr lang="ru-RU" sz="1800" dirty="0"/>
              <a:t>Кому звонить и по каким вопросам?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4CE51D-2CF4-AC48-B15E-A8128D4B5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728" y="1795246"/>
            <a:ext cx="6082543" cy="528600"/>
          </a:xfrm>
        </p:spPr>
        <p:txBody>
          <a:bodyPr/>
          <a:lstStyle/>
          <a:p>
            <a:pPr algn="ctr"/>
            <a:r>
              <a:rPr lang="ru-RU" sz="2800" dirty="0"/>
              <a:t>Структура коммуникации в СНТ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3079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3"/>
          <p:cNvSpPr txBox="1">
            <a:spLocks noGrp="1"/>
          </p:cNvSpPr>
          <p:nvPr>
            <p:ph type="ctrTitle"/>
          </p:nvPr>
        </p:nvSpPr>
        <p:spPr>
          <a:xfrm>
            <a:off x="1151700" y="541750"/>
            <a:ext cx="68409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СТРУКТУРА КОММУНИКАЦИИ ВНУТРИ СНТ</a:t>
            </a:r>
            <a:endParaRPr dirty="0"/>
          </a:p>
        </p:txBody>
      </p:sp>
      <p:sp>
        <p:nvSpPr>
          <p:cNvPr id="461" name="Google Shape;461;p43"/>
          <p:cNvSpPr/>
          <p:nvPr/>
        </p:nvSpPr>
        <p:spPr>
          <a:xfrm>
            <a:off x="3152988" y="971477"/>
            <a:ext cx="28383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Председатель</a:t>
            </a:r>
            <a:endParaRPr sz="1300" dirty="0">
              <a:solidFill>
                <a:srgbClr val="C66E5C"/>
              </a:solidFill>
              <a:latin typeface="Prata"/>
              <a:ea typeface="Prata"/>
              <a:cs typeface="Prata"/>
              <a:sym typeface="Prata"/>
            </a:endParaRPr>
          </a:p>
        </p:txBody>
      </p:sp>
      <p:sp>
        <p:nvSpPr>
          <p:cNvPr id="464" name="Google Shape;464;p43"/>
          <p:cNvSpPr/>
          <p:nvPr/>
        </p:nvSpPr>
        <p:spPr>
          <a:xfrm>
            <a:off x="3542181" y="2016484"/>
            <a:ext cx="20271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Правление</a:t>
            </a:r>
            <a:endParaRPr sz="1300" dirty="0">
              <a:solidFill>
                <a:srgbClr val="C66E5C"/>
              </a:solidFill>
              <a:latin typeface="Prata"/>
              <a:ea typeface="Prata"/>
              <a:cs typeface="Prata"/>
              <a:sym typeface="Prata"/>
            </a:endParaRPr>
          </a:p>
        </p:txBody>
      </p:sp>
      <p:cxnSp>
        <p:nvCxnSpPr>
          <p:cNvPr id="471" name="Google Shape;471;p43"/>
          <p:cNvCxnSpPr>
            <a:cxnSpLocks/>
          </p:cNvCxnSpPr>
          <p:nvPr/>
        </p:nvCxnSpPr>
        <p:spPr>
          <a:xfrm rot="10800000" flipV="1">
            <a:off x="4530599" y="1785535"/>
            <a:ext cx="64" cy="202536"/>
          </a:xfrm>
          <a:prstGeom prst="straightConnector1">
            <a:avLst/>
          </a:prstGeom>
          <a:noFill/>
          <a:ln w="19050" cap="flat" cmpd="sng">
            <a:solidFill>
              <a:srgbClr val="C66E5C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473" name="Google Shape;473;p43"/>
          <p:cNvCxnSpPr/>
          <p:nvPr/>
        </p:nvCxnSpPr>
        <p:spPr>
          <a:xfrm rot="10800000">
            <a:off x="4376596" y="1558110"/>
            <a:ext cx="325200" cy="0"/>
          </a:xfrm>
          <a:prstGeom prst="straightConnector1">
            <a:avLst/>
          </a:prstGeom>
          <a:noFill/>
          <a:ln w="19050" cap="flat" cmpd="sng">
            <a:solidFill>
              <a:srgbClr val="C66E5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464;p43">
            <a:extLst>
              <a:ext uri="{FF2B5EF4-FFF2-40B4-BE49-F238E27FC236}">
                <a16:creationId xmlns:a16="http://schemas.microsoft.com/office/drawing/2014/main" id="{E747871D-45FB-EB40-A7F6-F59F19B8C8E4}"/>
              </a:ext>
            </a:extLst>
          </p:cNvPr>
          <p:cNvSpPr/>
          <p:nvPr/>
        </p:nvSpPr>
        <p:spPr>
          <a:xfrm>
            <a:off x="3558381" y="2987503"/>
            <a:ext cx="2027100" cy="74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Старшие по линии </a:t>
            </a:r>
            <a:endParaRPr sz="1300" dirty="0">
              <a:solidFill>
                <a:srgbClr val="C66E5C"/>
              </a:solidFill>
              <a:latin typeface="Prata"/>
              <a:ea typeface="Prata"/>
              <a:cs typeface="Prata"/>
              <a:sym typeface="Prata"/>
            </a:endParaRPr>
          </a:p>
        </p:txBody>
      </p:sp>
      <p:sp>
        <p:nvSpPr>
          <p:cNvPr id="44" name="Google Shape;464;p43">
            <a:extLst>
              <a:ext uri="{FF2B5EF4-FFF2-40B4-BE49-F238E27FC236}">
                <a16:creationId xmlns:a16="http://schemas.microsoft.com/office/drawing/2014/main" id="{3B847228-7681-D741-8F8C-7F9CF090441E}"/>
              </a:ext>
            </a:extLst>
          </p:cNvPr>
          <p:cNvSpPr/>
          <p:nvPr/>
        </p:nvSpPr>
        <p:spPr>
          <a:xfrm>
            <a:off x="3542181" y="4044428"/>
            <a:ext cx="20271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Собственники</a:t>
            </a:r>
            <a:endParaRPr sz="1300" dirty="0">
              <a:solidFill>
                <a:srgbClr val="C66E5C"/>
              </a:solidFill>
              <a:latin typeface="Prata"/>
              <a:ea typeface="Prata"/>
              <a:cs typeface="Prata"/>
              <a:sym typeface="Prata"/>
            </a:endParaRPr>
          </a:p>
        </p:txBody>
      </p:sp>
      <p:pic>
        <p:nvPicPr>
          <p:cNvPr id="46" name="Google Shape;504;p46">
            <a:extLst>
              <a:ext uri="{FF2B5EF4-FFF2-40B4-BE49-F238E27FC236}">
                <a16:creationId xmlns:a16="http://schemas.microsoft.com/office/drawing/2014/main" id="{22E59459-DB20-D14D-B60B-8EA5D85717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13" y="1326300"/>
            <a:ext cx="1881976" cy="2718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501;p46">
            <a:extLst>
              <a:ext uri="{FF2B5EF4-FFF2-40B4-BE49-F238E27FC236}">
                <a16:creationId xmlns:a16="http://schemas.microsoft.com/office/drawing/2014/main" id="{9C3F1B0C-C1C2-D648-8F71-4E50C7CFE00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4560" r="9601"/>
          <a:stretch/>
        </p:blipFill>
        <p:spPr>
          <a:xfrm>
            <a:off x="7141796" y="1212250"/>
            <a:ext cx="1427725" cy="2718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Google Shape;471;p43">
            <a:extLst>
              <a:ext uri="{FF2B5EF4-FFF2-40B4-BE49-F238E27FC236}">
                <a16:creationId xmlns:a16="http://schemas.microsoft.com/office/drawing/2014/main" id="{B83C2030-A1F3-AB46-98B6-2344AE1B6411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39067" y="2812495"/>
            <a:ext cx="64" cy="202536"/>
          </a:xfrm>
          <a:prstGeom prst="straightConnector1">
            <a:avLst/>
          </a:prstGeom>
          <a:noFill/>
          <a:ln w="19050" cap="flat" cmpd="sng">
            <a:solidFill>
              <a:srgbClr val="C66E5C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52" name="Google Shape;473;p43">
            <a:extLst>
              <a:ext uri="{FF2B5EF4-FFF2-40B4-BE49-F238E27FC236}">
                <a16:creationId xmlns:a16="http://schemas.microsoft.com/office/drawing/2014/main" id="{97695986-6D25-FB49-B38F-EC77C4EB40BB}"/>
              </a:ext>
            </a:extLst>
          </p:cNvPr>
          <p:cNvCxnSpPr/>
          <p:nvPr/>
        </p:nvCxnSpPr>
        <p:spPr>
          <a:xfrm rot="10800000">
            <a:off x="4376532" y="2591057"/>
            <a:ext cx="325200" cy="0"/>
          </a:xfrm>
          <a:prstGeom prst="straightConnector1">
            <a:avLst/>
          </a:prstGeom>
          <a:noFill/>
          <a:ln w="19050" cap="flat" cmpd="sng">
            <a:solidFill>
              <a:srgbClr val="C66E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471;p43">
            <a:extLst>
              <a:ext uri="{FF2B5EF4-FFF2-40B4-BE49-F238E27FC236}">
                <a16:creationId xmlns:a16="http://schemas.microsoft.com/office/drawing/2014/main" id="{44CADD86-C07D-F44B-96DB-5B37E41B9C9D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30535" y="3829974"/>
            <a:ext cx="64" cy="202536"/>
          </a:xfrm>
          <a:prstGeom prst="straightConnector1">
            <a:avLst/>
          </a:prstGeom>
          <a:noFill/>
          <a:ln w="19050" cap="flat" cmpd="sng">
            <a:solidFill>
              <a:srgbClr val="C66E5C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55" name="Google Shape;473;p43">
            <a:extLst>
              <a:ext uri="{FF2B5EF4-FFF2-40B4-BE49-F238E27FC236}">
                <a16:creationId xmlns:a16="http://schemas.microsoft.com/office/drawing/2014/main" id="{96A9AD1B-E650-414F-941E-9A15A82AC22F}"/>
              </a:ext>
            </a:extLst>
          </p:cNvPr>
          <p:cNvCxnSpPr/>
          <p:nvPr/>
        </p:nvCxnSpPr>
        <p:spPr>
          <a:xfrm rot="10800000">
            <a:off x="4376532" y="3683848"/>
            <a:ext cx="325200" cy="0"/>
          </a:xfrm>
          <a:prstGeom prst="straightConnector1">
            <a:avLst/>
          </a:prstGeom>
          <a:noFill/>
          <a:ln w="19050" cap="flat" cmpd="sng">
            <a:solidFill>
              <a:srgbClr val="C66E5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464;p43">
            <a:extLst>
              <a:ext uri="{FF2B5EF4-FFF2-40B4-BE49-F238E27FC236}">
                <a16:creationId xmlns:a16="http://schemas.microsoft.com/office/drawing/2014/main" id="{45769FF2-1281-384E-B484-3D6A11F9E0D3}"/>
              </a:ext>
            </a:extLst>
          </p:cNvPr>
          <p:cNvSpPr/>
          <p:nvPr/>
        </p:nvSpPr>
        <p:spPr>
          <a:xfrm>
            <a:off x="5413595" y="4044428"/>
            <a:ext cx="3265544" cy="74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Локальный чат</a:t>
            </a:r>
            <a:endParaRPr lang="en-US" sz="1300" dirty="0">
              <a:solidFill>
                <a:srgbClr val="C66E5C"/>
              </a:solidFill>
              <a:latin typeface="Prata"/>
              <a:ea typeface="Prata"/>
              <a:cs typeface="Prata"/>
              <a:sym typeface="Prat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err="1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astra.pravlenie@gmail.com</a:t>
            </a:r>
            <a:endParaRPr lang="ru-RU" sz="1300" dirty="0">
              <a:solidFill>
                <a:srgbClr val="C66E5C"/>
              </a:solidFill>
              <a:latin typeface="Prata"/>
              <a:ea typeface="Prata"/>
              <a:cs typeface="Prata"/>
              <a:sym typeface="Prata"/>
            </a:endParaRPr>
          </a:p>
        </p:txBody>
      </p:sp>
      <p:sp>
        <p:nvSpPr>
          <p:cNvPr id="58" name="Google Shape;464;p43">
            <a:extLst>
              <a:ext uri="{FF2B5EF4-FFF2-40B4-BE49-F238E27FC236}">
                <a16:creationId xmlns:a16="http://schemas.microsoft.com/office/drawing/2014/main" id="{89C5C3B7-DE62-9E46-BF6C-9C196026A11D}"/>
              </a:ext>
            </a:extLst>
          </p:cNvPr>
          <p:cNvSpPr/>
          <p:nvPr/>
        </p:nvSpPr>
        <p:spPr>
          <a:xfrm>
            <a:off x="1515081" y="3965609"/>
            <a:ext cx="2027100" cy="74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rgbClr val="C66E5C"/>
                </a:solidFill>
                <a:latin typeface="Prata"/>
                <a:ea typeface="Prata"/>
                <a:cs typeface="Prata"/>
                <a:sym typeface="Prata"/>
              </a:rPr>
              <a:t>Сайт</a:t>
            </a:r>
            <a:endParaRPr sz="1300" dirty="0">
              <a:solidFill>
                <a:srgbClr val="C66E5C"/>
              </a:solidFill>
              <a:latin typeface="Prata"/>
              <a:ea typeface="Prata"/>
              <a:cs typeface="Prata"/>
              <a:sym typeface="Prata"/>
            </a:endParaRPr>
          </a:p>
        </p:txBody>
      </p:sp>
      <p:cxnSp>
        <p:nvCxnSpPr>
          <p:cNvPr id="61" name="Google Shape;471;p43">
            <a:extLst>
              <a:ext uri="{FF2B5EF4-FFF2-40B4-BE49-F238E27FC236}">
                <a16:creationId xmlns:a16="http://schemas.microsoft.com/office/drawing/2014/main" id="{0292E8D7-CD5A-1849-B7B9-077C1A2953BD}"/>
              </a:ext>
            </a:extLst>
          </p:cNvPr>
          <p:cNvCxnSpPr>
            <a:cxnSpLocks/>
          </p:cNvCxnSpPr>
          <p:nvPr/>
        </p:nvCxnSpPr>
        <p:spPr>
          <a:xfrm flipH="1">
            <a:off x="5447063" y="4336027"/>
            <a:ext cx="234014" cy="0"/>
          </a:xfrm>
          <a:prstGeom prst="straightConnector1">
            <a:avLst/>
          </a:prstGeom>
          <a:noFill/>
          <a:ln w="19050" cap="flat" cmpd="sng">
            <a:solidFill>
              <a:srgbClr val="C66E5C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20" name="Google Shape;471;p43">
            <a:extLst>
              <a:ext uri="{FF2B5EF4-FFF2-40B4-BE49-F238E27FC236}">
                <a16:creationId xmlns:a16="http://schemas.microsoft.com/office/drawing/2014/main" id="{739C468F-752C-FB48-86BD-A4973023755C}"/>
              </a:ext>
            </a:extLst>
          </p:cNvPr>
          <p:cNvCxnSpPr>
            <a:cxnSpLocks/>
          </p:cNvCxnSpPr>
          <p:nvPr/>
        </p:nvCxnSpPr>
        <p:spPr>
          <a:xfrm flipH="1">
            <a:off x="3152988" y="4336027"/>
            <a:ext cx="234014" cy="0"/>
          </a:xfrm>
          <a:prstGeom prst="straightConnector1">
            <a:avLst/>
          </a:prstGeom>
          <a:noFill/>
          <a:ln w="19050" cap="flat" cmpd="sng">
            <a:solidFill>
              <a:srgbClr val="C66E5C"/>
            </a:solidFill>
            <a:prstDash val="solid"/>
            <a:round/>
            <a:headEnd type="stealth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4125969922"/>
      </p:ext>
    </p:extLst>
  </p:cSld>
  <p:clrMapOvr>
    <a:masterClrMapping/>
  </p:clrMapOvr>
</p:sld>
</file>

<file path=ppt/theme/theme1.xml><?xml version="1.0" encoding="utf-8"?>
<a:theme xmlns:a="http://schemas.openxmlformats.org/drawingml/2006/main" name="Botany Lesson by Slidesgo">
  <a:themeElements>
    <a:clrScheme name="Simple Light">
      <a:dk1>
        <a:srgbClr val="482400"/>
      </a:dk1>
      <a:lt1>
        <a:srgbClr val="C66E5C"/>
      </a:lt1>
      <a:dk2>
        <a:srgbClr val="FFF2EB"/>
      </a:dk2>
      <a:lt2>
        <a:srgbClr val="482400"/>
      </a:lt2>
      <a:accent1>
        <a:srgbClr val="C66E5C"/>
      </a:accent1>
      <a:accent2>
        <a:srgbClr val="FFF2EB"/>
      </a:accent2>
      <a:accent3>
        <a:srgbClr val="482400"/>
      </a:accent3>
      <a:accent4>
        <a:srgbClr val="C66E5C"/>
      </a:accent4>
      <a:accent5>
        <a:srgbClr val="FFF2EB"/>
      </a:accent5>
      <a:accent6>
        <a:srgbClr val="C66E5C"/>
      </a:accent6>
      <a:hlink>
        <a:srgbClr val="4824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701</Words>
  <Application>Microsoft Macintosh PowerPoint</Application>
  <PresentationFormat>On-screen Show (16:9)</PresentationFormat>
  <Paragraphs>157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Raleway Thin</vt:lpstr>
      <vt:lpstr>Arial</vt:lpstr>
      <vt:lpstr>Josefin Sans Thin</vt:lpstr>
      <vt:lpstr>Prata</vt:lpstr>
      <vt:lpstr>TimesNewRomanPSMT</vt:lpstr>
      <vt:lpstr>Roboto Slab Regular</vt:lpstr>
      <vt:lpstr>Livvic</vt:lpstr>
      <vt:lpstr>Botany Lesson by Slidesgo</vt:lpstr>
      <vt:lpstr>Собрание  СНТ Астра</vt:lpstr>
      <vt:lpstr>ПОВЕСТКА ДНЯ:</vt:lpstr>
      <vt:lpstr>Голосование</vt:lpstr>
      <vt:lpstr>PowerPoint Presentation</vt:lpstr>
      <vt:lpstr>PowerPoint Presentation</vt:lpstr>
      <vt:lpstr>2. Вступление новых членов в СНТ</vt:lpstr>
      <vt:lpstr>3. ИЗБРАНИЕ ПРЕДСЕДАТЕЛЯ ПРАВЛЕНИЯ СНТ АСТРА</vt:lpstr>
      <vt:lpstr>Структура коммуникации в СНТ</vt:lpstr>
      <vt:lpstr>СТРУКТУРА КОММУНИКАЦИИ ВНУТРИ СНТ</vt:lpstr>
      <vt:lpstr>КАНАЛЫ КОММУНИКАЦИИ</vt:lpstr>
      <vt:lpstr>Бюджет СНТ</vt:lpstr>
      <vt:lpstr>БЮДЖЕТ</vt:lpstr>
      <vt:lpstr>БЮДЖЕТ</vt:lpstr>
      <vt:lpstr>БЮДЖЕТ</vt:lpstr>
      <vt:lpstr>БЮДЖЕТ</vt:lpstr>
      <vt:lpstr>У нас две новости:  плохая и хорошая</vt:lpstr>
      <vt:lpstr>Плохая</vt:lpstr>
      <vt:lpstr>Задачи СНТ</vt:lpstr>
      <vt:lpstr>ПЕРВОСТЕПЕННЫЕ ЗАДАЧИ</vt:lpstr>
      <vt:lpstr>8.7 M</vt:lpstr>
      <vt:lpstr>ПЕРВОСТЕПЕННЫЕ ЗАДАЧИ</vt:lpstr>
      <vt:lpstr>Отвечаем на ваши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Собрание  СНТ Астра</dc:title>
  <cp:lastModifiedBy>Denis Burchakov</cp:lastModifiedBy>
  <cp:revision>59</cp:revision>
  <dcterms:modified xsi:type="dcterms:W3CDTF">2020-11-28T11:18:59Z</dcterms:modified>
</cp:coreProperties>
</file>